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86"/>
        <p:guide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a:t>
            </a:r>
            <a:r>
              <a:rPr lang="en-GB" altLang="en-US">
                <a:solidFill>
                  <a:schemeClr val="bg2"/>
                </a:solidFill>
                <a:latin typeface="Abadi"/>
                <a:ea typeface="SF Pro" pitchFamily="2" charset="0"/>
                <a:cs typeface="SF Pro" pitchFamily="2" charset="0"/>
              </a:rPr>
              <a:t>Andrew Hirst</a:t>
            </a:r>
            <a:r>
              <a:rPr lang="en-US">
                <a:solidFill>
                  <a:schemeClr val="bg2"/>
                </a:solidFill>
                <a:latin typeface="Abadi"/>
                <a:ea typeface="SF Pro" pitchFamily="2" charset="0"/>
                <a:cs typeface="SF Pro" pitchFamily="2" charset="0"/>
              </a:rPr>
              <a:t>&gt;</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a:t>
            </a:r>
            <a:r>
              <a:rPr lang="en-GB" altLang="en-US" dirty="0">
                <a:solidFill>
                  <a:schemeClr val="bg2"/>
                </a:solidFill>
                <a:latin typeface="Abadi" panose="020B0604020104020204" pitchFamily="34" charset="0"/>
                <a:ea typeface="SF Pro" pitchFamily="2" charset="0"/>
                <a:cs typeface="SF Pro" pitchFamily="2" charset="0"/>
              </a:rPr>
              <a:t>11th June 2024</a:t>
            </a:r>
            <a:r>
              <a:rPr lang="en-US" dirty="0">
                <a:solidFill>
                  <a:schemeClr val="bg2"/>
                </a:solidFill>
                <a:latin typeface="Abadi" panose="020B0604020104020204" pitchFamily="34" charset="0"/>
                <a:ea typeface="SF Pro" pitchFamily="2" charset="0"/>
                <a:cs typeface="SF Pro" pitchFamily="2" charset="0"/>
              </a:rPr>
              <a:t>&gt;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4476750" cy="4351655"/>
          </a:xfrm>
          <a:prstGeom prst="rect">
            <a:avLst/>
          </a:prstGeom>
        </p:spPr>
        <p:txBody>
          <a:bodyPr/>
          <a:lstStyle/>
          <a:p>
            <a:r>
              <a:rPr lang="en-US" sz="2200">
                <a:solidFill>
                  <a:schemeClr val="accent3">
                    <a:lumMod val="25000"/>
                  </a:schemeClr>
                </a:solidFill>
                <a:latin typeface="Abadi" panose="020B0604020104020204" pitchFamily="34" charset="0"/>
              </a:rPr>
              <a:t>We notice in</a:t>
            </a:r>
            <a:r>
              <a:rPr lang="en-GB" altLang="en-US" sz="2200">
                <a:solidFill>
                  <a:schemeClr val="accent3">
                    <a:lumMod val="25000"/>
                  </a:schemeClr>
                </a:solidFill>
                <a:latin typeface="Abadi" panose="020B0604020104020204" pitchFamily="34" charset="0"/>
              </a:rPr>
              <a:t> the</a:t>
            </a:r>
            <a:r>
              <a:rPr lang="en-US" sz="2200">
                <a:solidFill>
                  <a:schemeClr val="accent3">
                    <a:lumMod val="25000"/>
                  </a:schemeClr>
                </a:solidFill>
                <a:latin typeface="Abadi" panose="020B0604020104020204" pitchFamily="34" charset="0"/>
              </a:rPr>
              <a:t> table under the PayloadMass column with have some nulls as confirmed </a:t>
            </a:r>
            <a:r>
              <a:rPr lang="en-GB" altLang="en-US" sz="2200">
                <a:solidFill>
                  <a:schemeClr val="accent3">
                    <a:lumMod val="25000"/>
                  </a:schemeClr>
                </a:solidFill>
                <a:latin typeface="Abadi" panose="020B0604020104020204" pitchFamily="34" charset="0"/>
              </a:rPr>
              <a:t>-&gt;</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We will replace these NAN values with the mean average.Add the GitHub URL of your completed data wrangling related notebooks, 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2" name="Picture 1" descr="Pag10"/>
          <p:cNvPicPr>
            <a:picLocks noChangeAspect="1"/>
          </p:cNvPicPr>
          <p:nvPr/>
        </p:nvPicPr>
        <p:blipFill>
          <a:blip r:embed="rId2"/>
          <a:stretch>
            <a:fillRect/>
          </a:stretch>
        </p:blipFill>
        <p:spPr>
          <a:xfrm>
            <a:off x="5894070" y="1317625"/>
            <a:ext cx="5674360" cy="54502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40740" y="1576705"/>
            <a:ext cx="9745345" cy="4998720"/>
          </a:xfrm>
          <a:prstGeom prst="rect">
            <a:avLst/>
          </a:prstGeom>
        </p:spPr>
        <p:txBody>
          <a:bodyPr lIns="91440" tIns="45720" rIns="91440" bIns="45720" anchor="t"/>
          <a:lstStyle/>
          <a:p>
            <a:pPr>
              <a:lnSpc>
                <a:spcPct val="100000"/>
              </a:lnSpc>
              <a:spcBef>
                <a:spcPts val="1400"/>
              </a:spcBef>
            </a:pPr>
            <a:r>
              <a:rPr lang="en-GB" altLang="en-US" sz="1400">
                <a:solidFill>
                  <a:schemeClr val="accent3">
                    <a:lumMod val="25000"/>
                  </a:schemeClr>
                </a:solidFill>
                <a:latin typeface="Abadi"/>
              </a:rPr>
              <a:t>We firstly looked at the number of successfull launches between the launch sites  and also the number of orbits with Barcharts as per below:-</a:t>
            </a:r>
            <a:endParaRPr lang="en-GB" altLang="en-US" sz="1400">
              <a:solidFill>
                <a:schemeClr val="accent3">
                  <a:lumMod val="25000"/>
                </a:schemeClr>
              </a:solidFill>
              <a:latin typeface="Abadi"/>
            </a:endParaRPr>
          </a:p>
          <a:p>
            <a:pPr>
              <a:lnSpc>
                <a:spcPct val="100000"/>
              </a:lnSpc>
              <a:spcBef>
                <a:spcPts val="1400"/>
              </a:spcBef>
            </a:pPr>
            <a:endParaRPr lang="en-GB" altLang="en-US" sz="2200">
              <a:solidFill>
                <a:schemeClr val="accent3">
                  <a:lumMod val="25000"/>
                </a:schemeClr>
              </a:solidFill>
              <a:latin typeface="Abadi"/>
            </a:endParaRPr>
          </a:p>
          <a:p>
            <a:pPr>
              <a:lnSpc>
                <a:spcPct val="100000"/>
              </a:lnSpc>
              <a:spcBef>
                <a:spcPts val="1400"/>
              </a:spcBef>
            </a:pPr>
            <a:endParaRPr lang="en-GB" altLang="en-US" sz="2200">
              <a:solidFill>
                <a:schemeClr val="accent3">
                  <a:lumMod val="25000"/>
                </a:schemeClr>
              </a:solidFill>
              <a:latin typeface="Abadi"/>
            </a:endParaRPr>
          </a:p>
          <a:p>
            <a:pPr>
              <a:lnSpc>
                <a:spcPct val="100000"/>
              </a:lnSpc>
              <a:spcBef>
                <a:spcPts val="1400"/>
              </a:spcBef>
            </a:pPr>
            <a:endParaRPr lang="en-GB" altLang="en-US" sz="2200">
              <a:solidFill>
                <a:schemeClr val="accent3">
                  <a:lumMod val="25000"/>
                </a:schemeClr>
              </a:solidFill>
              <a:latin typeface="Abadi"/>
            </a:endParaRPr>
          </a:p>
          <a:p>
            <a:pPr>
              <a:lnSpc>
                <a:spcPct val="100000"/>
              </a:lnSpc>
              <a:spcBef>
                <a:spcPts val="1400"/>
              </a:spcBef>
            </a:pPr>
            <a:endParaRPr lang="en-GB" altLang="en-US" sz="2200">
              <a:solidFill>
                <a:schemeClr val="accent3">
                  <a:lumMod val="25000"/>
                </a:schemeClr>
              </a:solidFill>
              <a:latin typeface="Abadi"/>
            </a:endParaRPr>
          </a:p>
          <a:p>
            <a:pPr>
              <a:lnSpc>
                <a:spcPct val="100000"/>
              </a:lnSpc>
              <a:spcBef>
                <a:spcPts val="1400"/>
              </a:spcBef>
            </a:pPr>
            <a:endParaRPr lang="en-GB" altLang="en-US" sz="2200">
              <a:solidFill>
                <a:schemeClr val="accent3">
                  <a:lumMod val="25000"/>
                </a:schemeClr>
              </a:solidFill>
              <a:latin typeface="Abadi"/>
            </a:endParaRPr>
          </a:p>
          <a:p>
            <a:pPr>
              <a:lnSpc>
                <a:spcPct val="100000"/>
              </a:lnSpc>
              <a:spcBef>
                <a:spcPts val="1400"/>
              </a:spcBef>
            </a:pPr>
            <a:endParaRPr lang="en-GB" alt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2" name="Picture 1" descr="Page11"/>
          <p:cNvPicPr>
            <a:picLocks noChangeAspect="1"/>
          </p:cNvPicPr>
          <p:nvPr/>
        </p:nvPicPr>
        <p:blipFill>
          <a:blip r:embed="rId2"/>
          <a:stretch>
            <a:fillRect/>
          </a:stretch>
        </p:blipFill>
        <p:spPr>
          <a:xfrm>
            <a:off x="948690" y="2057400"/>
            <a:ext cx="4723765" cy="3131185"/>
          </a:xfrm>
          <a:prstGeom prst="rect">
            <a:avLst/>
          </a:prstGeom>
        </p:spPr>
      </p:pic>
      <p:pic>
        <p:nvPicPr>
          <p:cNvPr id="6" name="Picture 5" descr="Page11b"/>
          <p:cNvPicPr>
            <a:picLocks noChangeAspect="1"/>
          </p:cNvPicPr>
          <p:nvPr/>
        </p:nvPicPr>
        <p:blipFill>
          <a:blip r:embed="rId3"/>
          <a:stretch>
            <a:fillRect/>
          </a:stretch>
        </p:blipFill>
        <p:spPr>
          <a:xfrm>
            <a:off x="5844540" y="2022475"/>
            <a:ext cx="5613400" cy="31661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a:endParaRPr>
          </a:p>
          <a:p>
            <a:pPr>
              <a:lnSpc>
                <a:spcPct val="100000"/>
              </a:lnSpc>
              <a:spcBef>
                <a:spcPts val="1400"/>
              </a:spcBef>
            </a:pPr>
            <a:r>
              <a:rPr lang="en-GB" altLang="en-US" sz="1600">
                <a:solidFill>
                  <a:schemeClr val="accent3">
                    <a:lumMod val="25000"/>
                  </a:schemeClr>
                </a:solidFill>
                <a:latin typeface="Abadi" panose="020B0604020104020204" pitchFamily="34" charset="0"/>
              </a:rPr>
              <a:t>List the Unique Launch Sites</a:t>
            </a:r>
            <a:endParaRPr lang="en-GB" altLang="en-US" sz="1600">
              <a:solidFill>
                <a:schemeClr val="accent3">
                  <a:lumMod val="25000"/>
                </a:schemeClr>
              </a:solidFill>
              <a:latin typeface="Abadi" panose="020B0604020104020204" pitchFamily="34" charset="0"/>
            </a:endParaRPr>
          </a:p>
          <a:p>
            <a:pPr>
              <a:lnSpc>
                <a:spcPct val="100000"/>
              </a:lnSpc>
              <a:spcBef>
                <a:spcPts val="1400"/>
              </a:spcBef>
            </a:pPr>
            <a:r>
              <a:rPr lang="en-GB" altLang="en-US" sz="1600">
                <a:solidFill>
                  <a:schemeClr val="accent3">
                    <a:lumMod val="25000"/>
                  </a:schemeClr>
                </a:solidFill>
                <a:latin typeface="Abadi" panose="020B0604020104020204" pitchFamily="34" charset="0"/>
              </a:rPr>
              <a:t>List all Launch Sites with names starting with ‘CCA’</a:t>
            </a:r>
            <a:endParaRPr lang="en-GB" altLang="en-US" sz="1600">
              <a:solidFill>
                <a:schemeClr val="accent3">
                  <a:lumMod val="25000"/>
                </a:schemeClr>
              </a:solidFill>
              <a:latin typeface="Abadi" panose="020B0604020104020204" pitchFamily="34" charset="0"/>
            </a:endParaRPr>
          </a:p>
          <a:p>
            <a:pPr>
              <a:lnSpc>
                <a:spcPct val="100000"/>
              </a:lnSpc>
              <a:spcBef>
                <a:spcPts val="1400"/>
              </a:spcBef>
            </a:pPr>
            <a:r>
              <a:rPr lang="en-GB" altLang="en-US" sz="1600">
                <a:solidFill>
                  <a:schemeClr val="accent3">
                    <a:lumMod val="25000"/>
                  </a:schemeClr>
                </a:solidFill>
                <a:latin typeface="Abadi" panose="020B0604020104020204" pitchFamily="34" charset="0"/>
              </a:rPr>
              <a:t>Total Payload Mass in KG</a:t>
            </a:r>
            <a:endParaRPr lang="en-GB" altLang="en-US" sz="1600">
              <a:solidFill>
                <a:schemeClr val="accent3">
                  <a:lumMod val="25000"/>
                </a:schemeClr>
              </a:solidFill>
              <a:latin typeface="Abadi" panose="020B0604020104020204" pitchFamily="34" charset="0"/>
            </a:endParaRPr>
          </a:p>
          <a:p>
            <a:pPr>
              <a:lnSpc>
                <a:spcPct val="100000"/>
              </a:lnSpc>
              <a:spcBef>
                <a:spcPts val="1400"/>
              </a:spcBef>
            </a:pPr>
            <a:r>
              <a:rPr lang="en-GB" altLang="en-US" sz="1600">
                <a:solidFill>
                  <a:schemeClr val="accent3">
                    <a:lumMod val="25000"/>
                  </a:schemeClr>
                </a:solidFill>
                <a:latin typeface="Abadi" panose="020B0604020104020204" pitchFamily="34" charset="0"/>
              </a:rPr>
              <a:t>Total AVG Payload Mass in KG</a:t>
            </a:r>
            <a:endParaRPr lang="en-GB" altLang="en-US" sz="1600">
              <a:solidFill>
                <a:schemeClr val="accent3">
                  <a:lumMod val="25000"/>
                </a:schemeClr>
              </a:solidFill>
              <a:latin typeface="Abadi" panose="020B0604020104020204" pitchFamily="34" charset="0"/>
            </a:endParaRPr>
          </a:p>
          <a:p>
            <a:pPr>
              <a:lnSpc>
                <a:spcPct val="100000"/>
              </a:lnSpc>
              <a:spcBef>
                <a:spcPts val="1400"/>
              </a:spcBef>
            </a:pPr>
            <a:r>
              <a:rPr lang="en-GB" altLang="en-US" sz="1600">
                <a:solidFill>
                  <a:schemeClr val="accent3">
                    <a:lumMod val="25000"/>
                  </a:schemeClr>
                </a:solidFill>
                <a:latin typeface="Abadi" panose="020B0604020104020204" pitchFamily="34" charset="0"/>
              </a:rPr>
              <a:t>Successful &amp; Un-Successful Missions</a:t>
            </a:r>
            <a:endParaRPr lang="en-GB" altLang="en-US" sz="1600">
              <a:solidFill>
                <a:schemeClr val="accent3">
                  <a:lumMod val="25000"/>
                </a:schemeClr>
              </a:solidFill>
              <a:latin typeface="Abadi" panose="020B0604020104020204" pitchFamily="34" charset="0"/>
            </a:endParaRPr>
          </a:p>
          <a:p>
            <a:pPr>
              <a:lnSpc>
                <a:spcPct val="100000"/>
              </a:lnSpc>
              <a:spcBef>
                <a:spcPts val="1400"/>
              </a:spcBef>
            </a:pPr>
            <a:r>
              <a:rPr lang="en-GB" altLang="en-US" sz="1600">
                <a:solidFill>
                  <a:schemeClr val="accent3">
                    <a:lumMod val="25000"/>
                  </a:schemeClr>
                </a:solidFill>
                <a:latin typeface="Abadi" panose="020B0604020104020204" pitchFamily="34" charset="0"/>
              </a:rPr>
              <a:t>Failed landings on Drone ship between 2015-01-01 &amp; 2015-12-31</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endParaRPr lang="en-US" sz="2200">
              <a:solidFill>
                <a:schemeClr val="accent3">
                  <a:lumMod val="25000"/>
                </a:schemeClr>
              </a:solidFill>
              <a:latin typeface="Abadi" panose="020B0604020104020204" pitchFamily="34" charset="0"/>
            </a:endParaRPr>
          </a:p>
          <a:p>
            <a:pPr marL="0" indent="0">
              <a:buNone/>
            </a:pPr>
            <a:endParaRPr lang="en-US"/>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GB" altLang="en-US" sz="2200">
                <a:solidFill>
                  <a:schemeClr val="accent3">
                    <a:lumMod val="25000"/>
                  </a:schemeClr>
                </a:solidFill>
                <a:latin typeface="Abadi" panose="020B0604020104020204" pitchFamily="34" charset="0"/>
              </a:rPr>
              <a:t>We built a python Folium map showing all the SpaceX launch sites within the USA, also placed circles with the number of successful/un-successfull launches - Green for successful and Red for un-successful.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altLang="en-US" sz="2200">
                <a:solidFill>
                  <a:schemeClr val="accent3">
                    <a:lumMod val="25000"/>
                  </a:schemeClr>
                </a:solidFill>
                <a:latin typeface="Abadi" panose="020B0604020104020204" pitchFamily="34" charset="0"/>
              </a:rPr>
              <a:t>Within the Plotly Dash board we are showing a pie chart which shows the successful launches -v- the un-successful ones in % terms for each spacex launch station</a:t>
            </a:r>
            <a:endParaRPr lang="en-GB" altLang="en-US" sz="2200">
              <a:solidFill>
                <a:schemeClr val="accent3">
                  <a:lumMod val="25000"/>
                </a:schemeClr>
              </a:solidFill>
              <a:latin typeface="Abadi" panose="020B0604020104020204" pitchFamily="34" charset="0"/>
            </a:endParaRPr>
          </a:p>
          <a:p>
            <a:pPr>
              <a:lnSpc>
                <a:spcPct val="100000"/>
              </a:lnSpc>
              <a:spcBef>
                <a:spcPts val="1400"/>
              </a:spcBef>
            </a:pPr>
            <a:endParaRPr lang="en-GB" altLang="en-US" sz="2200">
              <a:solidFill>
                <a:schemeClr val="accent3">
                  <a:lumMod val="25000"/>
                </a:schemeClr>
              </a:solidFill>
              <a:latin typeface="Abadi" panose="020B0604020104020204" pitchFamily="34" charset="0"/>
            </a:endParaRPr>
          </a:p>
          <a:p>
            <a:pPr>
              <a:lnSpc>
                <a:spcPct val="100000"/>
              </a:lnSpc>
              <a:spcBef>
                <a:spcPts val="1400"/>
              </a:spcBef>
            </a:pPr>
            <a:r>
              <a:rPr lang="en-GB" altLang="en-US" sz="2200">
                <a:solidFill>
                  <a:schemeClr val="accent3">
                    <a:lumMod val="25000"/>
                  </a:schemeClr>
                </a:solidFill>
                <a:latin typeface="Abadi" panose="020B0604020104020204" pitchFamily="34" charset="0"/>
              </a:rPr>
              <a:t>Also showing a scatter graph showing the relationship between the outcome of the different Booster Versions and the Payload mass load.</a:t>
            </a:r>
            <a:endParaRPr lang="en-GB" altLang="en-US" sz="2200">
              <a:solidFill>
                <a:schemeClr val="accent3">
                  <a:lumMod val="25000"/>
                </a:schemeClr>
              </a:solidFill>
              <a:latin typeface="Abadi" panose="020B0604020104020204" pitchFamily="34" charset="0"/>
            </a:endParaRPr>
          </a:p>
          <a:p>
            <a:pPr>
              <a:lnSpc>
                <a:spcPct val="100000"/>
              </a:lnSpc>
              <a:spcBef>
                <a:spcPts val="1400"/>
              </a:spcBef>
            </a:pPr>
            <a:endParaRPr lang="en-GB" alt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altLang="en-US" sz="2200">
                <a:solidFill>
                  <a:schemeClr val="accent3">
                    <a:lumMod val="25000"/>
                  </a:schemeClr>
                </a:solidFill>
                <a:latin typeface="Abadi" panose="020B0604020104020204" pitchFamily="34" charset="0"/>
              </a:rPr>
              <a:t>We imported all the relevent Python Libaries for machine learning/prediction modeling, we then went through each one of the learning models and compared the test score for each one to discover which had the best score for predicting the successful landing of the Spacex falcon rocket.</a:t>
            </a:r>
            <a:endParaRPr lang="en-GB" altLang="en-US" sz="2200">
              <a:solidFill>
                <a:schemeClr val="accent3">
                  <a:lumMod val="25000"/>
                </a:schemeClr>
              </a:solidFill>
              <a:latin typeface="Abadi" panose="020B0604020104020204" pitchFamily="34" charset="0"/>
            </a:endParaRPr>
          </a:p>
          <a:p>
            <a:pPr>
              <a:lnSpc>
                <a:spcPct val="100000"/>
              </a:lnSpc>
              <a:spcBef>
                <a:spcPts val="1400"/>
              </a:spcBef>
            </a:pPr>
            <a:r>
              <a:rPr lang="en-GB" altLang="en-US" sz="2200">
                <a:solidFill>
                  <a:schemeClr val="accent3">
                    <a:lumMod val="25000"/>
                  </a:schemeClr>
                </a:solidFill>
                <a:latin typeface="Abadi" panose="020B0604020104020204" pitchFamily="34" charset="0"/>
              </a:rPr>
              <a:t>Prior to running the data through the models we performed a Train,Test,Split on the data applying 20% of the data to be test data, then used the method GridSearchCV for each learning model to fit the data(X_train, Y_Train) and then showed the accuracy score for each model.</a:t>
            </a:r>
            <a:endParaRPr lang="en-GB" alt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870" y="2057400"/>
            <a:ext cx="9092565" cy="3811905"/>
          </a:xfrm>
          <a:prstGeom prst="rect">
            <a:avLst/>
          </a:prstGeom>
        </p:spPr>
        <p:txBody>
          <a:bodyPr>
            <a:normAutofit lnSpcReduction="10000"/>
          </a:bodyPr>
          <a:lstStyle/>
          <a:p>
            <a:pPr>
              <a:lnSpc>
                <a:spcPct val="100000"/>
              </a:lnSpc>
              <a:spcBef>
                <a:spcPts val="1400"/>
              </a:spcBef>
            </a:pPr>
            <a:r>
              <a:rPr lang="en-US" sz="1600" dirty="0">
                <a:solidFill>
                  <a:schemeClr val="accent3">
                    <a:lumMod val="25000"/>
                  </a:schemeClr>
                </a:solidFill>
                <a:latin typeface="Abadi" panose="020B0604020104020204" pitchFamily="34" charset="0"/>
                <a:sym typeface="+mn-ea"/>
              </a:rPr>
              <a:t>From the plot, we found that the larger the flight amount at a launch site, the greater the success rate at a launch site</a:t>
            </a:r>
            <a:r>
              <a:rPr lang="en-GB" altLang="en-US" sz="1600" dirty="0">
                <a:solidFill>
                  <a:schemeClr val="accent3">
                    <a:lumMod val="25000"/>
                  </a:schemeClr>
                </a:solidFill>
                <a:latin typeface="Abadi" panose="020B0604020104020204" pitchFamily="34" charset="0"/>
                <a:sym typeface="+mn-ea"/>
              </a:rPr>
              <a:t>, LaunchSite appears to be the site where most of the successful launches have taken place</a:t>
            </a:r>
            <a:r>
              <a:rPr lang="en-GB" alt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Page18"/>
          <p:cNvPicPr>
            <a:picLocks noChangeAspect="1"/>
          </p:cNvPicPr>
          <p:nvPr/>
        </p:nvPicPr>
        <p:blipFill>
          <a:blip r:embed="rId2"/>
          <a:stretch>
            <a:fillRect/>
          </a:stretch>
        </p:blipFill>
        <p:spPr>
          <a:xfrm>
            <a:off x="805815" y="2958465"/>
            <a:ext cx="9161780" cy="37490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69465"/>
            <a:ext cx="9759315" cy="551815"/>
          </a:xfrm>
          <a:prstGeom prst="rect">
            <a:avLst/>
          </a:prstGeom>
        </p:spPr>
        <p:txBody>
          <a:bodyPr>
            <a:normAutofit fontScale="70000"/>
          </a:bodyPr>
          <a:lstStyle/>
          <a:p>
            <a:pPr marL="0" indent="0">
              <a:lnSpc>
                <a:spcPct val="100000"/>
              </a:lnSpc>
              <a:spcBef>
                <a:spcPts val="1400"/>
              </a:spcBef>
              <a:buNone/>
            </a:pPr>
            <a:r>
              <a:rPr lang="en-GB" altLang="en-US" sz="2200">
                <a:solidFill>
                  <a:schemeClr val="accent3">
                    <a:lumMod val="25000"/>
                  </a:schemeClr>
                </a:solidFill>
                <a:latin typeface="Abadi" panose="020B0604020104020204" pitchFamily="34" charset="0"/>
              </a:rPr>
              <a:t>The greatest amount of launches with smaller PayloadMass appears to be at launch site CCAFS SLC 40</a:t>
            </a:r>
            <a:endParaRPr lang="en-GB" alt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1" descr="Page18b"/>
          <p:cNvPicPr>
            <a:picLocks noChangeAspect="1"/>
          </p:cNvPicPr>
          <p:nvPr/>
        </p:nvPicPr>
        <p:blipFill>
          <a:blip r:embed="rId2"/>
          <a:stretch>
            <a:fillRect/>
          </a:stretch>
        </p:blipFill>
        <p:spPr>
          <a:xfrm>
            <a:off x="1026160" y="2616835"/>
            <a:ext cx="9518015" cy="3970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82165"/>
            <a:ext cx="10284460" cy="643255"/>
          </a:xfrm>
          <a:prstGeom prst="rect">
            <a:avLst/>
          </a:prstGeom>
        </p:spPr>
        <p:txBody>
          <a:bodyPr>
            <a:normAutofit/>
          </a:bodyPr>
          <a:lstStyle/>
          <a:p>
            <a:pPr marL="0" indent="0">
              <a:lnSpc>
                <a:spcPct val="100000"/>
              </a:lnSpc>
              <a:spcBef>
                <a:spcPts val="1400"/>
              </a:spcBef>
              <a:buNone/>
            </a:pPr>
            <a:r>
              <a:rPr lang="en-GB" sz="1600">
                <a:solidFill>
                  <a:schemeClr val="accent3">
                    <a:lumMod val="25000"/>
                  </a:schemeClr>
                </a:solidFill>
                <a:latin typeface="Abadi" panose="020B0604020104020204" pitchFamily="34" charset="0"/>
              </a:rPr>
              <a:t>Out of all the orbits ES-L1, GEO, HWO &amp; SSO had the most successful orbits.</a:t>
            </a:r>
            <a:endParaRPr lang="en-US" sz="1600">
              <a:solidFill>
                <a:schemeClr val="accent3">
                  <a:lumMod val="25000"/>
                </a:schemeClr>
              </a:solidFill>
              <a:latin typeface="Abadi" panose="020B0604020104020204" pitchFamily="34" charset="0"/>
            </a:endParaRPr>
          </a:p>
          <a:p>
            <a:pPr lvl="1">
              <a:lnSpc>
                <a:spcPct val="100000"/>
              </a:lnSpc>
              <a:spcBef>
                <a:spcPts val="1400"/>
              </a:spcBef>
            </a:pPr>
            <a:endParaRPr lang="en-US" sz="16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Page20"/>
          <p:cNvPicPr>
            <a:picLocks noChangeAspect="1"/>
          </p:cNvPicPr>
          <p:nvPr/>
        </p:nvPicPr>
        <p:blipFill>
          <a:blip r:embed="rId2"/>
          <a:stretch>
            <a:fillRect/>
          </a:stretch>
        </p:blipFill>
        <p:spPr>
          <a:xfrm>
            <a:off x="311150" y="3252470"/>
            <a:ext cx="11971655" cy="36055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2863850" y="2125980"/>
            <a:ext cx="6548755" cy="3811905"/>
          </a:xfrm>
          <a:prstGeom prst="rect">
            <a:avLst/>
          </a:prstGeom>
        </p:spPr>
        <p:txBody>
          <a:bodyPr>
            <a:normAutofit/>
          </a:bodyPr>
          <a:lstStyle/>
          <a:p>
            <a:pPr>
              <a:lnSpc>
                <a:spcPct val="100000"/>
              </a:lnSpc>
              <a:spcBef>
                <a:spcPts val="1400"/>
              </a:spcBef>
            </a:pPr>
            <a:r>
              <a:rPr lang="en-GB" sz="1600">
                <a:solidFill>
                  <a:schemeClr val="accent3">
                    <a:lumMod val="25000"/>
                  </a:schemeClr>
                </a:solidFill>
                <a:latin typeface="Abadi" panose="020B0604020104020204" pitchFamily="34" charset="0"/>
              </a:rPr>
              <a:t>So we can show that the successful launches have been under the LEO (ISS) orbit type, with regards</a:t>
            </a:r>
            <a:r>
              <a:rPr lang="en-GB" altLang="en-US" sz="1600">
                <a:solidFill>
                  <a:schemeClr val="accent3">
                    <a:lumMod val="25000"/>
                  </a:schemeClr>
                </a:solidFill>
                <a:latin typeface="Abadi" panose="020B0604020104020204" pitchFamily="34" charset="0"/>
              </a:rPr>
              <a:t> to the GTO Orbit type the scatterplot shows no corelation at all.</a:t>
            </a:r>
            <a:endParaRPr lang="en-GB" altLang="en-US" sz="16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Page21"/>
          <p:cNvPicPr>
            <a:picLocks noChangeAspect="1"/>
          </p:cNvPicPr>
          <p:nvPr/>
        </p:nvPicPr>
        <p:blipFill>
          <a:blip r:embed="rId2"/>
          <a:stretch>
            <a:fillRect/>
          </a:stretch>
        </p:blipFill>
        <p:spPr>
          <a:xfrm>
            <a:off x="770255" y="2909570"/>
            <a:ext cx="10144125" cy="38341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57400"/>
            <a:ext cx="8742045" cy="3811905"/>
          </a:xfrm>
          <a:prstGeom prst="rect">
            <a:avLst/>
          </a:prstGeom>
        </p:spPr>
        <p:txBody>
          <a:bodyPr>
            <a:normAutofit/>
          </a:bodyPr>
          <a:lstStyle/>
          <a:p>
            <a:pPr>
              <a:lnSpc>
                <a:spcPct val="100000"/>
              </a:lnSpc>
              <a:spcBef>
                <a:spcPts val="1400"/>
              </a:spcBef>
            </a:pPr>
            <a:r>
              <a:rPr lang="en-GB" sz="1600">
                <a:solidFill>
                  <a:schemeClr val="accent3">
                    <a:lumMod val="25000"/>
                  </a:schemeClr>
                </a:solidFill>
                <a:latin typeface="Abadi" panose="020B0604020104020204" pitchFamily="34" charset="0"/>
              </a:rPr>
              <a:t>We notice looking at this scatter plot that the higher the payload the more</a:t>
            </a:r>
            <a:r>
              <a:rPr lang="en-GB" sz="2200">
                <a:solidFill>
                  <a:schemeClr val="accent3">
                    <a:lumMod val="25000"/>
                  </a:schemeClr>
                </a:solidFill>
                <a:latin typeface="Abadi" panose="020B0604020104020204" pitchFamily="34" charset="0"/>
              </a:rPr>
              <a:t> </a:t>
            </a:r>
            <a:r>
              <a:rPr lang="en-GB" sz="1600">
                <a:solidFill>
                  <a:schemeClr val="accent3">
                    <a:lumMod val="25000"/>
                  </a:schemeClr>
                </a:solidFill>
                <a:latin typeface="Abadi" panose="020B0604020104020204" pitchFamily="34" charset="0"/>
              </a:rPr>
              <a:t>successful the orbits are.</a:t>
            </a:r>
            <a:endParaRPr lang="en-US" sz="16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Page22"/>
          <p:cNvPicPr>
            <a:picLocks noChangeAspect="1"/>
          </p:cNvPicPr>
          <p:nvPr/>
        </p:nvPicPr>
        <p:blipFill>
          <a:blip r:embed="rId2"/>
          <a:stretch>
            <a:fillRect/>
          </a:stretch>
        </p:blipFill>
        <p:spPr>
          <a:xfrm>
            <a:off x="187325" y="2736215"/>
            <a:ext cx="10415905" cy="36912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2371090" y="1583690"/>
            <a:ext cx="7408545" cy="1026160"/>
          </a:xfrm>
          <a:prstGeom prst="rect">
            <a:avLst/>
          </a:prstGeom>
        </p:spPr>
        <p:txBody>
          <a:bodyPr>
            <a:normAutofit fontScale="90000"/>
          </a:bodyPr>
          <a:lstStyle/>
          <a:p>
            <a:pPr>
              <a:lnSpc>
                <a:spcPct val="100000"/>
              </a:lnSpc>
              <a:spcBef>
                <a:spcPts val="1400"/>
              </a:spcBef>
            </a:pPr>
            <a:r>
              <a:rPr lang="en-GB" sz="2200">
                <a:solidFill>
                  <a:schemeClr val="accent3">
                    <a:lumMod val="25000"/>
                  </a:schemeClr>
                </a:solidFill>
                <a:latin typeface="Abadi" panose="020B0604020104020204" pitchFamily="34" charset="0"/>
              </a:rPr>
              <a:t>We can see in the Trend line graph below that the Falcon 9 rocket started mid point of 2012 to launch successfully with a small drop in 2016 and then recovered in 2018.</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descr="Page23"/>
          <p:cNvPicPr>
            <a:picLocks noChangeAspect="1"/>
          </p:cNvPicPr>
          <p:nvPr/>
        </p:nvPicPr>
        <p:blipFill>
          <a:blip r:embed="rId2"/>
          <a:stretch>
            <a:fillRect/>
          </a:stretch>
        </p:blipFill>
        <p:spPr>
          <a:xfrm>
            <a:off x="423545" y="2585720"/>
            <a:ext cx="11612245" cy="40862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GB" altLang="en-US" sz="2200" b="1" dirty="0">
                <a:solidFill>
                  <a:schemeClr val="accent3">
                    <a:lumMod val="25000"/>
                  </a:schemeClr>
                </a:solidFill>
                <a:latin typeface="Abadi" panose="020B0604020104020204" pitchFamily="34" charset="0"/>
              </a:rPr>
              <a:t>I</a:t>
            </a:r>
            <a:r>
              <a:rPr lang="en-GB" altLang="en-US" sz="1600" b="1" dirty="0">
                <a:solidFill>
                  <a:schemeClr val="accent3">
                    <a:lumMod val="25000"/>
                  </a:schemeClr>
                </a:solidFill>
                <a:latin typeface="Abadi" panose="020B0604020104020204" pitchFamily="34" charset="0"/>
              </a:rPr>
              <a:t>n order  to get the unique launch sites we used some sql code with the ‘DISTINCT’ sql command to only get the unique sites.</a:t>
            </a:r>
            <a:endParaRPr lang="en-GB" altLang="en-US" sz="1600" b="1"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1" descr="Page24"/>
          <p:cNvPicPr>
            <a:picLocks noChangeAspect="1"/>
          </p:cNvPicPr>
          <p:nvPr/>
        </p:nvPicPr>
        <p:blipFill>
          <a:blip r:embed="rId2"/>
          <a:stretch>
            <a:fillRect/>
          </a:stretch>
        </p:blipFill>
        <p:spPr>
          <a:xfrm>
            <a:off x="962025" y="2598420"/>
            <a:ext cx="7925435" cy="35382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altLang="en-US" sz="1800" dirty="0">
                <a:solidFill>
                  <a:schemeClr val="accent3">
                    <a:lumMod val="25000"/>
                  </a:schemeClr>
                </a:solidFill>
                <a:latin typeface="Abadi" panose="020B0604020104020204" pitchFamily="34" charset="0"/>
              </a:rPr>
              <a:t>To do the search in SQL to find 5 Launch Sites that start with ‘CCA’ in the name we used the conditional stmt ‘WHERE’ for the launch_site column and then applied the ‘Like’ ‘CCA%’ command the ‘%’ is a wild card which says match any character after CCA, we then limit the results to 5 using the Limit command.</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Picture 1" descr="Page25"/>
          <p:cNvPicPr>
            <a:picLocks noChangeAspect="1"/>
          </p:cNvPicPr>
          <p:nvPr/>
        </p:nvPicPr>
        <p:blipFill>
          <a:blip r:embed="rId2"/>
          <a:stretch>
            <a:fillRect/>
          </a:stretch>
        </p:blipFill>
        <p:spPr>
          <a:xfrm>
            <a:off x="0" y="2997835"/>
            <a:ext cx="12192000" cy="30841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GB" altLang="en-US" sz="1800">
                <a:solidFill>
                  <a:schemeClr val="accent3">
                    <a:lumMod val="25000"/>
                  </a:schemeClr>
                </a:solidFill>
                <a:latin typeface="Abadi" panose="020B0604020104020204" pitchFamily="34" charset="0"/>
              </a:rPr>
              <a:t>To work out the Total Payload Mass in SQL we use the SUM command on the column ‘Payload_Mass_KG’ column within the data making sure that we are only interested in NASA for the customer using the WHERE conditional SQL stmt.</a:t>
            </a:r>
            <a:endParaRPr lang="en-GB" altLang="en-US" sz="18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Picture 1" descr="Page26"/>
          <p:cNvPicPr>
            <a:picLocks noChangeAspect="1"/>
          </p:cNvPicPr>
          <p:nvPr/>
        </p:nvPicPr>
        <p:blipFill>
          <a:blip r:embed="rId2"/>
          <a:stretch>
            <a:fillRect/>
          </a:stretch>
        </p:blipFill>
        <p:spPr>
          <a:xfrm>
            <a:off x="857250" y="2737485"/>
            <a:ext cx="7482205" cy="31235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altLang="en-US" sz="1800">
                <a:solidFill>
                  <a:schemeClr val="accent3">
                    <a:lumMod val="25000"/>
                  </a:schemeClr>
                </a:solidFill>
                <a:latin typeface="Abadi" panose="020B0604020104020204" pitchFamily="34" charset="0"/>
              </a:rPr>
              <a:t>To get the average figure for the F9 rocket Payload Mass we used the ‘AVG’ stmt on the ‘Payload_Mass__KG column making sure that we filtered on the Booster_Version. The result was 2928.4 for the average mass.</a:t>
            </a:r>
            <a:endParaRPr lang="en-US" sz="18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Picture 1" descr="Page27"/>
          <p:cNvPicPr>
            <a:picLocks noChangeAspect="1"/>
          </p:cNvPicPr>
          <p:nvPr/>
        </p:nvPicPr>
        <p:blipFill>
          <a:blip r:embed="rId2"/>
          <a:stretch>
            <a:fillRect/>
          </a:stretch>
        </p:blipFill>
        <p:spPr>
          <a:xfrm>
            <a:off x="984250" y="2779395"/>
            <a:ext cx="7793355" cy="29724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altLang="en-US" sz="2200" dirty="0">
                <a:solidFill>
                  <a:schemeClr val="accent3">
                    <a:lumMod val="25000"/>
                  </a:schemeClr>
                </a:solidFill>
                <a:latin typeface="Abadi"/>
              </a:rPr>
              <a:t>To get the earliest 1st date of a successful ground landing we used the ‘Min’ stmts on the ‘Date’ column and filtered for ‘Success (ground pad).</a:t>
            </a:r>
            <a:r>
              <a:rPr lang="en-GB" altLang="en-US" sz="2200" dirty="0">
                <a:solidFill>
                  <a:schemeClr val="accent3">
                    <a:lumMod val="25000"/>
                  </a:schemeClr>
                </a:solidFill>
                <a:latin typeface="Abadi" panose="020B0604020104020204" pitchFamily="34" charset="0"/>
              </a:rPr>
              <a:t> The 1st Successful date was 2015-12-22.</a:t>
            </a:r>
            <a:endParaRPr lang="en-GB" alt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Picture 1" descr="Page28"/>
          <p:cNvPicPr>
            <a:picLocks noChangeAspect="1"/>
          </p:cNvPicPr>
          <p:nvPr/>
        </p:nvPicPr>
        <p:blipFill>
          <a:blip r:embed="rId2"/>
          <a:stretch>
            <a:fillRect/>
          </a:stretch>
        </p:blipFill>
        <p:spPr>
          <a:xfrm>
            <a:off x="1071245" y="3096895"/>
            <a:ext cx="7725410" cy="27266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altLang="en-US" sz="2200">
                <a:solidFill>
                  <a:schemeClr val="accent3">
                    <a:lumMod val="25000"/>
                  </a:schemeClr>
                </a:solidFill>
                <a:latin typeface="Abadi"/>
              </a:rPr>
              <a:t>Below list the results of the </a:t>
            </a:r>
            <a:r>
              <a:rPr lang="en-GB" sz="2200">
                <a:solidFill>
                  <a:schemeClr val="accent3">
                    <a:lumMod val="25000"/>
                  </a:schemeClr>
                </a:solidFill>
                <a:latin typeface="Abadi"/>
              </a:rPr>
              <a:t>Drone Ships that successfuly landed that carried an original payload mass of between 4,000 and 6,000 KG’s.</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1" descr="Page29"/>
          <p:cNvPicPr>
            <a:picLocks noChangeAspect="1"/>
          </p:cNvPicPr>
          <p:nvPr/>
        </p:nvPicPr>
        <p:blipFill>
          <a:blip r:embed="rId2"/>
          <a:stretch>
            <a:fillRect/>
          </a:stretch>
        </p:blipFill>
        <p:spPr>
          <a:xfrm>
            <a:off x="814070" y="2614930"/>
            <a:ext cx="9701530" cy="34105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67105" y="2684145"/>
            <a:ext cx="7064375" cy="315277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GB" altLang="en-US" sz="2200" dirty="0">
                <a:solidFill>
                  <a:schemeClr val="accent3">
                    <a:lumMod val="25000"/>
                  </a:schemeClr>
                </a:solidFill>
                <a:latin typeface="Abadi" panose="020B0604020104020204" pitchFamily="34" charset="0"/>
              </a:rPr>
              <a:t>	</a:t>
            </a:r>
            <a:r>
              <a:rPr lang="en-GB" altLang="en-US" sz="1250" dirty="0">
                <a:solidFill>
                  <a:schemeClr val="accent3">
                    <a:lumMod val="25000"/>
                  </a:schemeClr>
                </a:solidFill>
                <a:latin typeface="Abadi" panose="020B0604020104020204" pitchFamily="34" charset="0"/>
              </a:rPr>
              <a:t>Data collection via Pandas</a:t>
            </a:r>
            <a:endParaRPr lang="en-GB" altLang="en-US" sz="125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GB" altLang="en-US" sz="1250" dirty="0">
                <a:solidFill>
                  <a:schemeClr val="accent3">
                    <a:lumMod val="25000"/>
                  </a:schemeClr>
                </a:solidFill>
                <a:latin typeface="Abadi" panose="020B0604020104020204" pitchFamily="34" charset="0"/>
              </a:rPr>
              <a:t>	Data collection API keys</a:t>
            </a:r>
            <a:endParaRPr lang="en-GB" altLang="en-US" sz="125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GB" altLang="en-US" sz="1250" dirty="0">
                <a:solidFill>
                  <a:schemeClr val="accent3">
                    <a:lumMod val="25000"/>
                  </a:schemeClr>
                </a:solidFill>
                <a:latin typeface="Abadi" panose="020B0604020104020204" pitchFamily="34" charset="0"/>
              </a:rPr>
              <a:t>	Using Mapping via Folium</a:t>
            </a:r>
            <a:endParaRPr lang="en-US" sz="125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GB" altLang="en-US" sz="1250" dirty="0">
                <a:solidFill>
                  <a:schemeClr val="accent3">
                    <a:lumMod val="25000"/>
                  </a:schemeClr>
                </a:solidFill>
                <a:latin typeface="Abadi" panose="020B0604020104020204" pitchFamily="34" charset="0"/>
              </a:rPr>
              <a:t>	Machine learning for the predictions</a:t>
            </a:r>
            <a:endParaRPr lang="en-GB" altLang="en-US" sz="1250" dirty="0">
              <a:solidFill>
                <a:schemeClr val="accent3">
                  <a:lumMod val="25000"/>
                </a:schemeClr>
              </a:solidFill>
              <a:latin typeface="Abadi" panose="020B0604020104020204" pitchFamily="34" charset="0"/>
            </a:endParaRPr>
          </a:p>
          <a:p>
            <a:pPr lvl="0">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endParaRPr lang="en-US" sz="2000" dirty="0">
              <a:solidFill>
                <a:schemeClr val="accent3">
                  <a:lumMod val="25000"/>
                </a:schemeClr>
              </a:solidFill>
              <a:latin typeface="Abadi" panose="020B0604020104020204" pitchFamily="34" charset="0"/>
            </a:endParaRPr>
          </a:p>
          <a:p>
            <a:pPr marL="0" lvl="0" indent="0">
              <a:lnSpc>
                <a:spcPct val="100000"/>
              </a:lnSpc>
              <a:spcBef>
                <a:spcPts val="1400"/>
              </a:spcBef>
              <a:buNone/>
            </a:pPr>
            <a:r>
              <a:rPr lang="en-GB" altLang="en-US" sz="2000" dirty="0">
                <a:solidFill>
                  <a:schemeClr val="accent3">
                    <a:lumMod val="25000"/>
                  </a:schemeClr>
                </a:solidFill>
                <a:latin typeface="Abadi" panose="020B0604020104020204" pitchFamily="34" charset="0"/>
              </a:rPr>
              <a:t>	</a:t>
            </a:r>
            <a:r>
              <a:rPr lang="en-GB" altLang="en-US" sz="1250" dirty="0">
                <a:solidFill>
                  <a:schemeClr val="accent3">
                    <a:lumMod val="25000"/>
                  </a:schemeClr>
                </a:solidFill>
                <a:latin typeface="Abadi" panose="020B0604020104020204" pitchFamily="34" charset="0"/>
              </a:rPr>
              <a:t>Data is illustrated via Tables &amp; charts with some charts showing predictions.</a:t>
            </a:r>
            <a:endParaRPr lang="en-US" sz="1250" dirty="0">
              <a:solidFill>
                <a:schemeClr val="accent3">
                  <a:lumMod val="25000"/>
                </a:schemeClr>
              </a:solidFill>
              <a:latin typeface="Abadi" panose="020B0604020104020204" pitchFamily="34" charset="0"/>
            </a:endParaRPr>
          </a:p>
          <a:p>
            <a:pPr>
              <a:lnSpc>
                <a:spcPct val="100000"/>
              </a:lnSpc>
              <a:spcBef>
                <a:spcPts val="1400"/>
              </a:spcBef>
            </a:pPr>
            <a:endParaRPr lang="en-US" sz="125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077200" y="1825625"/>
            <a:ext cx="3902075" cy="1280160"/>
          </a:xfrm>
          <a:prstGeom prst="rect">
            <a:avLst/>
          </a:prstGeom>
        </p:spPr>
        <p:txBody>
          <a:bodyPr>
            <a:normAutofit fontScale="70000"/>
          </a:bodyPr>
          <a:lstStyle/>
          <a:p>
            <a:pPr>
              <a:lnSpc>
                <a:spcPct val="100000"/>
              </a:lnSpc>
              <a:spcBef>
                <a:spcPts val="1400"/>
              </a:spcBef>
            </a:pPr>
            <a:r>
              <a:rPr lang="en-GB" altLang="en-US" sz="2200">
                <a:solidFill>
                  <a:schemeClr val="accent3">
                    <a:lumMod val="25000"/>
                  </a:schemeClr>
                </a:solidFill>
                <a:latin typeface="Abadi" panose="020B0604020104020204" pitchFamily="34" charset="0"/>
              </a:rPr>
              <a:t>To the left shows 1st the Un-Successful missions of 1 and below that the successful missions of 98, filtering on the Mission outcome column for ‘%Success’ or ‘Failure%’.</a:t>
            </a:r>
            <a:endParaRPr lang="en-GB" alt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descr="Page30"/>
          <p:cNvPicPr>
            <a:picLocks noChangeAspect="1"/>
          </p:cNvPicPr>
          <p:nvPr/>
        </p:nvPicPr>
        <p:blipFill>
          <a:blip r:embed="rId2"/>
          <a:stretch>
            <a:fillRect/>
          </a:stretch>
        </p:blipFill>
        <p:spPr>
          <a:xfrm>
            <a:off x="40005" y="1402080"/>
            <a:ext cx="7639685" cy="50253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6304915" y="1619885"/>
            <a:ext cx="4210685" cy="1769110"/>
          </a:xfrm>
          <a:prstGeom prst="rect">
            <a:avLst/>
          </a:prstGeom>
        </p:spPr>
        <p:txBody>
          <a:bodyPr>
            <a:normAutofit/>
          </a:bodyPr>
          <a:lstStyle/>
          <a:p>
            <a:pPr>
              <a:lnSpc>
                <a:spcPct val="100000"/>
              </a:lnSpc>
              <a:spcBef>
                <a:spcPts val="1400"/>
              </a:spcBef>
            </a:pPr>
            <a:r>
              <a:rPr lang="en-GB" altLang="en-US" sz="1800" dirty="0">
                <a:solidFill>
                  <a:schemeClr val="accent3">
                    <a:lumMod val="25000"/>
                  </a:schemeClr>
                </a:solidFill>
                <a:latin typeface="Abadi" panose="020B0604020104020204" pitchFamily="34" charset="0"/>
              </a:rPr>
              <a:t>This table lists all the booster_Versions with the Max Payload they carried.</a:t>
            </a:r>
            <a:endParaRPr lang="en-US" sz="1800" dirty="0">
              <a:solidFill>
                <a:schemeClr val="accent3">
                  <a:lumMod val="25000"/>
                </a:schemeClr>
              </a:solidFill>
              <a:latin typeface="Abadi" panose="020B0604020104020204" pitchFamily="34" charset="0"/>
            </a:endParaRPr>
          </a:p>
          <a:p>
            <a:pPr marL="1371600" lvl="3"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1" descr="Page31"/>
          <p:cNvPicPr>
            <a:picLocks noChangeAspect="1"/>
          </p:cNvPicPr>
          <p:nvPr/>
        </p:nvPicPr>
        <p:blipFill>
          <a:blip r:embed="rId2"/>
          <a:stretch>
            <a:fillRect/>
          </a:stretch>
        </p:blipFill>
        <p:spPr>
          <a:xfrm>
            <a:off x="422275" y="1481455"/>
            <a:ext cx="5430520" cy="46932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989965" y="1825625"/>
            <a:ext cx="9525635" cy="4351655"/>
          </a:xfrm>
          <a:prstGeom prst="rect">
            <a:avLst/>
          </a:prstGeom>
        </p:spPr>
        <p:txBody>
          <a:bodyPr lIns="91440" tIns="45720" rIns="91440" bIns="45720" anchor="t">
            <a:normAutofit/>
          </a:bodyPr>
          <a:lstStyle/>
          <a:p>
            <a:pPr>
              <a:lnSpc>
                <a:spcPct val="100000"/>
              </a:lnSpc>
              <a:spcBef>
                <a:spcPts val="1400"/>
              </a:spcBef>
            </a:pPr>
            <a:r>
              <a:rPr lang="en-GB" altLang="en-US" sz="1600" dirty="0">
                <a:solidFill>
                  <a:schemeClr val="accent3">
                    <a:lumMod val="25000"/>
                  </a:schemeClr>
                </a:solidFill>
                <a:latin typeface="Abadi"/>
              </a:rPr>
              <a:t>Below is the table showing the failed landings in the 2015 with the Booster_Versions  and Launch sites indicated.</a:t>
            </a:r>
            <a:endParaRPr lang="en-US" sz="1600" dirty="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1" descr="Page32"/>
          <p:cNvPicPr>
            <a:picLocks noChangeAspect="1"/>
          </p:cNvPicPr>
          <p:nvPr/>
        </p:nvPicPr>
        <p:blipFill>
          <a:blip r:embed="rId2"/>
          <a:stretch>
            <a:fillRect/>
          </a:stretch>
        </p:blipFill>
        <p:spPr>
          <a:xfrm>
            <a:off x="608965" y="2672080"/>
            <a:ext cx="10647045" cy="33451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82560" y="1825625"/>
            <a:ext cx="4242435" cy="4351655"/>
          </a:xfrm>
          <a:prstGeom prst="rect">
            <a:avLst/>
          </a:prstGeom>
        </p:spPr>
        <p:txBody>
          <a:bodyPr lIns="91440" tIns="45720" rIns="91440" bIns="45720" anchor="t"/>
          <a:lstStyle/>
          <a:p>
            <a:pPr>
              <a:lnSpc>
                <a:spcPct val="100000"/>
              </a:lnSpc>
              <a:spcBef>
                <a:spcPts val="1400"/>
              </a:spcBef>
            </a:pPr>
            <a:r>
              <a:rPr lang="en-GB" altLang="en-US" sz="1600" dirty="0">
                <a:solidFill>
                  <a:schemeClr val="accent3">
                    <a:lumMod val="25000"/>
                  </a:schemeClr>
                </a:solidFill>
                <a:latin typeface="Abadi"/>
              </a:rPr>
              <a:t>The table (left) shows the number of catagories in landing outcomes between June 2010 and March 2017, we notice that ‘No attempt’ landing outcome was the highest occurances of 10.</a:t>
            </a:r>
            <a:endParaRPr lang="en-GB" altLang="en-US" sz="1600" dirty="0">
              <a:solidFill>
                <a:schemeClr val="accent3">
                  <a:lumMod val="25000"/>
                </a:schemeClr>
              </a:solidFill>
              <a:latin typeface="Abadi"/>
            </a:endParaRPr>
          </a:p>
          <a:p>
            <a:pPr>
              <a:lnSpc>
                <a:spcPct val="100000"/>
              </a:lnSpc>
              <a:spcBef>
                <a:spcPts val="1400"/>
              </a:spcBef>
            </a:pPr>
            <a:r>
              <a:rPr lang="en-GB" altLang="en-US" sz="1600" dirty="0">
                <a:solidFill>
                  <a:schemeClr val="accent3">
                    <a:lumMod val="25000"/>
                  </a:schemeClr>
                </a:solidFill>
                <a:latin typeface="Abadi"/>
              </a:rPr>
              <a:t>We used the ‘group by’ stmt on Landing Outcomes to group all the outcomes together then ‘ordered by’ sql stmt in descending order.</a:t>
            </a:r>
            <a:endParaRPr lang="en-GB" altLang="en-US" sz="1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1" descr="Page33"/>
          <p:cNvPicPr>
            <a:picLocks noChangeAspect="1"/>
          </p:cNvPicPr>
          <p:nvPr/>
        </p:nvPicPr>
        <p:blipFill>
          <a:blip r:embed="rId2"/>
          <a:stretch>
            <a:fillRect/>
          </a:stretch>
        </p:blipFill>
        <p:spPr>
          <a:xfrm>
            <a:off x="112395" y="1338580"/>
            <a:ext cx="7537450" cy="51219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3041015" y="5314950"/>
            <a:ext cx="7474585" cy="862330"/>
          </a:xfrm>
          <a:prstGeom prst="rect">
            <a:avLst/>
          </a:prstGeom>
        </p:spPr>
        <p:txBody>
          <a:bodyPr lIns="91440" tIns="45720" rIns="91440" bIns="45720" anchor="t">
            <a:normAutofit fontScale="25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sz="2200" dirty="0">
              <a:solidFill>
                <a:schemeClr val="accent3">
                  <a:lumMod val="25000"/>
                </a:schemeClr>
              </a:solidFill>
              <a:latin typeface="Abadi"/>
            </a:endParaRP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US" dirty="0">
                <a:solidFill>
                  <a:srgbClr val="0B49CB"/>
                </a:solidFill>
                <a:latin typeface="Abadi"/>
              </a:rPr>
              <a:t>A Map of the SpaceX Launch sites</a:t>
            </a:r>
            <a:endParaRPr lang="en-GB" altLang="en-US" dirty="0">
              <a:solidFill>
                <a:srgbClr val="0B49CB"/>
              </a:solidFill>
              <a:latin typeface="Abadi"/>
            </a:endParaRPr>
          </a:p>
        </p:txBody>
      </p:sp>
      <p:pic>
        <p:nvPicPr>
          <p:cNvPr id="4" name="Picture 3" descr="Page34"/>
          <p:cNvPicPr>
            <a:picLocks noChangeAspect="1"/>
          </p:cNvPicPr>
          <p:nvPr/>
        </p:nvPicPr>
        <p:blipFill>
          <a:blip r:embed="rId2"/>
          <a:stretch>
            <a:fillRect/>
          </a:stretch>
        </p:blipFill>
        <p:spPr>
          <a:xfrm>
            <a:off x="667385" y="1310640"/>
            <a:ext cx="10299065" cy="5302250"/>
          </a:xfrm>
          <a:prstGeom prst="rect">
            <a:avLst/>
          </a:prstGeom>
        </p:spPr>
      </p:pic>
      <p:sp>
        <p:nvSpPr>
          <p:cNvPr id="6" name="Text Box 5"/>
          <p:cNvSpPr txBox="1"/>
          <p:nvPr/>
        </p:nvSpPr>
        <p:spPr>
          <a:xfrm>
            <a:off x="1628775" y="4884420"/>
            <a:ext cx="6562090" cy="583565"/>
          </a:xfrm>
          <a:prstGeom prst="rect">
            <a:avLst/>
          </a:prstGeom>
          <a:noFill/>
        </p:spPr>
        <p:txBody>
          <a:bodyPr wrap="square" rtlCol="0">
            <a:spAutoFit/>
          </a:bodyPr>
          <a:p>
            <a:r>
              <a:rPr lang="en-GB" altLang="en-US" sz="1600"/>
              <a:t>We can see that there is a launch site at Vandenberg Space force site and a further site in Florida.</a:t>
            </a:r>
            <a:endParaRPr lang="en-GB" altLang="en-US"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4534535" y="1825625"/>
            <a:ext cx="7284720" cy="2251075"/>
          </a:xfrm>
          <a:prstGeom prst="rect">
            <a:avLst/>
          </a:prstGeom>
        </p:spPr>
        <p:txBody>
          <a:bodyPr lIns="91440" tIns="45720" rIns="91440" bIns="45720" anchor="t">
            <a:normAutofit/>
          </a:bodyPr>
          <a:lstStyle/>
          <a:p>
            <a:pPr>
              <a:lnSpc>
                <a:spcPct val="100000"/>
              </a:lnSpc>
              <a:spcBef>
                <a:spcPts val="1400"/>
              </a:spcBef>
            </a:pPr>
            <a:r>
              <a:rPr lang="en-GB" altLang="en-US" sz="1600" dirty="0">
                <a:solidFill>
                  <a:schemeClr val="accent3">
                    <a:lumMod val="25000"/>
                  </a:schemeClr>
                </a:solidFill>
                <a:latin typeface="Abadi"/>
              </a:rPr>
              <a:t>The Picture to the left shows in Green the successful launches and Red the un-successful launches at the California site</a:t>
            </a:r>
            <a:endParaRPr lang="en-US" sz="1600" dirty="0">
              <a:solidFill>
                <a:schemeClr val="accent3">
                  <a:lumMod val="25000"/>
                </a:schemeClr>
              </a:solidFill>
              <a:latin typeface="Abadi"/>
            </a:endParaRPr>
          </a:p>
          <a:p>
            <a:pPr>
              <a:lnSpc>
                <a:spcPct val="100000"/>
              </a:lnSpc>
              <a:spcBef>
                <a:spcPts val="1400"/>
              </a:spcBef>
            </a:pPr>
            <a:r>
              <a:rPr lang="en-GB" altLang="en-US" sz="1600" dirty="0">
                <a:solidFill>
                  <a:schemeClr val="accent3">
                    <a:lumMod val="25000"/>
                  </a:schemeClr>
                </a:solidFill>
                <a:latin typeface="Abadi"/>
              </a:rPr>
              <a:t>The 3 pictures below shows in Green the successful and Red the Un-Successful launches at the Florida sites.</a:t>
            </a:r>
            <a:endParaRPr lang="en-US" sz="1600" dirty="0">
              <a:solidFill>
                <a:schemeClr val="accent3">
                  <a:lumMod val="25000"/>
                </a:schemeClr>
              </a:solidFill>
              <a:latin typeface="Abadi"/>
            </a:endParaRPr>
          </a:p>
          <a:p>
            <a:pPr marL="0" indent="0">
              <a:spcBef>
                <a:spcPts val="1400"/>
              </a:spcBef>
              <a:buNone/>
            </a:pPr>
            <a:endParaRPr lang="en-US" sz="160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US" dirty="0">
                <a:solidFill>
                  <a:srgbClr val="0B49CB"/>
                </a:solidFill>
                <a:latin typeface="Abadi"/>
              </a:rPr>
              <a:t>Successful &amp; Un-successful SpaceX launches</a:t>
            </a:r>
            <a:endParaRPr lang="en-US" dirty="0">
              <a:solidFill>
                <a:srgbClr val="0B49CB"/>
              </a:solidFill>
              <a:latin typeface="Abadi"/>
            </a:endParaRPr>
          </a:p>
        </p:txBody>
      </p:sp>
      <p:pic>
        <p:nvPicPr>
          <p:cNvPr id="2" name="Picture 1" descr="Page35_Cal_Launch"/>
          <p:cNvPicPr>
            <a:picLocks noChangeAspect="1"/>
          </p:cNvPicPr>
          <p:nvPr/>
        </p:nvPicPr>
        <p:blipFill>
          <a:blip r:embed="rId2"/>
          <a:stretch>
            <a:fillRect/>
          </a:stretch>
        </p:blipFill>
        <p:spPr>
          <a:xfrm>
            <a:off x="198120" y="1553845"/>
            <a:ext cx="4021455" cy="2522220"/>
          </a:xfrm>
          <a:prstGeom prst="rect">
            <a:avLst/>
          </a:prstGeom>
        </p:spPr>
      </p:pic>
      <p:pic>
        <p:nvPicPr>
          <p:cNvPr id="4" name="Picture 3" descr="Page35_Florida_Launch1"/>
          <p:cNvPicPr>
            <a:picLocks noChangeAspect="1"/>
          </p:cNvPicPr>
          <p:nvPr/>
        </p:nvPicPr>
        <p:blipFill>
          <a:blip r:embed="rId3"/>
          <a:stretch>
            <a:fillRect/>
          </a:stretch>
        </p:blipFill>
        <p:spPr>
          <a:xfrm>
            <a:off x="168275" y="4165600"/>
            <a:ext cx="4074160" cy="2656840"/>
          </a:xfrm>
          <a:prstGeom prst="rect">
            <a:avLst/>
          </a:prstGeom>
        </p:spPr>
      </p:pic>
      <p:pic>
        <p:nvPicPr>
          <p:cNvPr id="6" name="Picture 5" descr="Page35_Florida_Launch2"/>
          <p:cNvPicPr>
            <a:picLocks noChangeAspect="1"/>
          </p:cNvPicPr>
          <p:nvPr/>
        </p:nvPicPr>
        <p:blipFill>
          <a:blip r:embed="rId4"/>
          <a:stretch>
            <a:fillRect/>
          </a:stretch>
        </p:blipFill>
        <p:spPr>
          <a:xfrm>
            <a:off x="4339590" y="4173220"/>
            <a:ext cx="3970020" cy="2649220"/>
          </a:xfrm>
          <a:prstGeom prst="rect">
            <a:avLst/>
          </a:prstGeom>
        </p:spPr>
      </p:pic>
      <p:pic>
        <p:nvPicPr>
          <p:cNvPr id="7" name="Picture 6" descr="Page35_Florida_Launch3"/>
          <p:cNvPicPr>
            <a:picLocks noChangeAspect="1"/>
          </p:cNvPicPr>
          <p:nvPr/>
        </p:nvPicPr>
        <p:blipFill>
          <a:blip r:embed="rId5"/>
          <a:stretch>
            <a:fillRect/>
          </a:stretch>
        </p:blipFill>
        <p:spPr>
          <a:xfrm>
            <a:off x="8406765" y="4179570"/>
            <a:ext cx="3414395" cy="26371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611745" y="1413510"/>
            <a:ext cx="4307840" cy="2907030"/>
          </a:xfrm>
          <a:prstGeom prst="rect">
            <a:avLst/>
          </a:prstGeom>
        </p:spPr>
        <p:txBody>
          <a:bodyPr lIns="91440" tIns="45720" rIns="91440" bIns="45720" anchor="t">
            <a:normAutofit fontScale="60000"/>
          </a:bodyPr>
          <a:lstStyle/>
          <a:p>
            <a:pPr>
              <a:lnSpc>
                <a:spcPct val="100000"/>
              </a:lnSpc>
              <a:spcBef>
                <a:spcPts val="1400"/>
              </a:spcBef>
            </a:pPr>
            <a:r>
              <a:rPr lang="en-GB" altLang="en-US" sz="2200" dirty="0">
                <a:solidFill>
                  <a:schemeClr val="accent3">
                    <a:lumMod val="25000"/>
                  </a:schemeClr>
                </a:solidFill>
                <a:latin typeface="Abadi"/>
              </a:rPr>
              <a:t>Map to left shows all the important sites in relation to the the florida launch site KSCLC-39A </a:t>
            </a:r>
            <a:endParaRPr lang="en-GB" altLang="en-US" sz="2200" dirty="0">
              <a:solidFill>
                <a:schemeClr val="accent3">
                  <a:lumMod val="25000"/>
                </a:schemeClr>
              </a:solidFill>
              <a:latin typeface="Abadi"/>
            </a:endParaRPr>
          </a:p>
          <a:p>
            <a:pPr>
              <a:lnSpc>
                <a:spcPct val="100000"/>
              </a:lnSpc>
              <a:spcBef>
                <a:spcPts val="1400"/>
              </a:spcBef>
            </a:pPr>
            <a:r>
              <a:rPr lang="en-GB" altLang="en-US" sz="2200" dirty="0">
                <a:solidFill>
                  <a:schemeClr val="accent3">
                    <a:lumMod val="25000"/>
                  </a:schemeClr>
                </a:solidFill>
                <a:latin typeface="Abadi"/>
              </a:rPr>
              <a:t>- Red line nearest city Trustville 16.29 Km’s away</a:t>
            </a:r>
            <a:endParaRPr lang="en-GB" altLang="en-US" sz="2200" dirty="0">
              <a:solidFill>
                <a:schemeClr val="accent3">
                  <a:lumMod val="25000"/>
                </a:schemeClr>
              </a:solidFill>
              <a:latin typeface="Abadi"/>
            </a:endParaRPr>
          </a:p>
          <a:p>
            <a:pPr>
              <a:lnSpc>
                <a:spcPct val="100000"/>
              </a:lnSpc>
              <a:spcBef>
                <a:spcPts val="1400"/>
              </a:spcBef>
            </a:pPr>
            <a:r>
              <a:rPr lang="en-GB" altLang="en-US" sz="2200" dirty="0">
                <a:solidFill>
                  <a:schemeClr val="accent3">
                    <a:lumMod val="25000"/>
                  </a:schemeClr>
                </a:solidFill>
                <a:latin typeface="Abadi"/>
              </a:rPr>
              <a:t>- Orange line  coastline 15.35 Km’s away</a:t>
            </a:r>
            <a:endParaRPr lang="en-GB" altLang="en-US" sz="2200" dirty="0">
              <a:solidFill>
                <a:schemeClr val="accent3">
                  <a:lumMod val="25000"/>
                </a:schemeClr>
              </a:solidFill>
              <a:latin typeface="Abadi"/>
            </a:endParaRPr>
          </a:p>
          <a:p>
            <a:pPr>
              <a:lnSpc>
                <a:spcPct val="100000"/>
              </a:lnSpc>
              <a:spcBef>
                <a:spcPts val="1400"/>
              </a:spcBef>
            </a:pPr>
            <a:r>
              <a:rPr lang="en-GB" altLang="en-US" sz="2200" dirty="0">
                <a:solidFill>
                  <a:schemeClr val="accent3">
                    <a:lumMod val="25000"/>
                  </a:schemeClr>
                </a:solidFill>
                <a:latin typeface="Abadi"/>
              </a:rPr>
              <a:t>- Green line main Road 215 20.02 km’s away</a:t>
            </a:r>
            <a:endParaRPr lang="en-GB" altLang="en-US" sz="2200" dirty="0">
              <a:solidFill>
                <a:schemeClr val="accent3">
                  <a:lumMod val="25000"/>
                </a:schemeClr>
              </a:solidFill>
              <a:latin typeface="Abadi"/>
            </a:endParaRPr>
          </a:p>
          <a:p>
            <a:pPr>
              <a:lnSpc>
                <a:spcPct val="100000"/>
              </a:lnSpc>
              <a:spcBef>
                <a:spcPts val="1400"/>
              </a:spcBef>
            </a:pPr>
            <a:r>
              <a:rPr lang="en-GB" altLang="en-US" sz="2200" dirty="0">
                <a:solidFill>
                  <a:schemeClr val="accent3">
                    <a:lumMod val="25000"/>
                  </a:schemeClr>
                </a:solidFill>
                <a:latin typeface="Abadi"/>
              </a:rPr>
              <a:t>- Blue line Nearest Railway Line 14.98 km’s away</a:t>
            </a:r>
            <a:endParaRPr lang="en-US" sz="2200" dirty="0">
              <a:solidFill>
                <a:schemeClr val="accent3">
                  <a:lumMod val="25000"/>
                </a:schemeClr>
              </a:solidFill>
              <a:latin typeface="Abadi"/>
            </a:endParaRPr>
          </a:p>
          <a:p>
            <a:pPr marL="0" indent="0">
              <a:lnSpc>
                <a:spcPct val="100000"/>
              </a:lnSpc>
              <a:spcBef>
                <a:spcPts val="1400"/>
              </a:spcBef>
              <a:buNone/>
            </a:pPr>
            <a:r>
              <a:rPr lang="en-GB" altLang="en-US" sz="2200">
                <a:solidFill>
                  <a:schemeClr val="accent3">
                    <a:lumMod val="25000"/>
                  </a:schemeClr>
                </a:solidFill>
                <a:latin typeface="Abadi" panose="020B0604020104020204" pitchFamily="34" charset="0"/>
              </a:rPr>
              <a:t>Pictures below are closeups of the above.</a:t>
            </a:r>
            <a:endParaRPr lang="en-GB" alt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US" dirty="0">
                <a:solidFill>
                  <a:srgbClr val="0B49CB"/>
                </a:solidFill>
                <a:latin typeface="Abadi"/>
              </a:rPr>
              <a:t>Distance to Nearest City,Coastline,Highway and RailwayTrack from Florida Launcher</a:t>
            </a:r>
            <a:endParaRPr lang="en-US" dirty="0">
              <a:solidFill>
                <a:srgbClr val="0B49CB"/>
              </a:solidFill>
              <a:latin typeface="Abadi"/>
            </a:endParaRPr>
          </a:p>
        </p:txBody>
      </p:sp>
      <p:pic>
        <p:nvPicPr>
          <p:cNvPr id="4" name="Picture 3" descr="Page36_FloridaMain"/>
          <p:cNvPicPr>
            <a:picLocks noChangeAspect="1"/>
          </p:cNvPicPr>
          <p:nvPr/>
        </p:nvPicPr>
        <p:blipFill>
          <a:blip r:embed="rId2"/>
          <a:stretch>
            <a:fillRect/>
          </a:stretch>
        </p:blipFill>
        <p:spPr>
          <a:xfrm>
            <a:off x="160020" y="1417955"/>
            <a:ext cx="7301230" cy="2877820"/>
          </a:xfrm>
          <a:prstGeom prst="rect">
            <a:avLst/>
          </a:prstGeom>
        </p:spPr>
      </p:pic>
      <p:pic>
        <p:nvPicPr>
          <p:cNvPr id="6" name="Picture 5" descr="Page36_FloridaTrustville"/>
          <p:cNvPicPr>
            <a:picLocks noChangeAspect="1"/>
          </p:cNvPicPr>
          <p:nvPr/>
        </p:nvPicPr>
        <p:blipFill>
          <a:blip r:embed="rId3"/>
          <a:stretch>
            <a:fillRect/>
          </a:stretch>
        </p:blipFill>
        <p:spPr>
          <a:xfrm>
            <a:off x="55245" y="4317365"/>
            <a:ext cx="3138170" cy="2540635"/>
          </a:xfrm>
          <a:prstGeom prst="rect">
            <a:avLst/>
          </a:prstGeom>
        </p:spPr>
      </p:pic>
      <p:pic>
        <p:nvPicPr>
          <p:cNvPr id="9" name="Picture 8" descr="Page36_FloridaCoastline"/>
          <p:cNvPicPr>
            <a:picLocks noChangeAspect="1"/>
          </p:cNvPicPr>
          <p:nvPr/>
        </p:nvPicPr>
        <p:blipFill>
          <a:blip r:embed="rId4"/>
          <a:stretch>
            <a:fillRect/>
          </a:stretch>
        </p:blipFill>
        <p:spPr>
          <a:xfrm>
            <a:off x="3238500" y="4390390"/>
            <a:ext cx="3455035" cy="2425700"/>
          </a:xfrm>
          <a:prstGeom prst="rect">
            <a:avLst/>
          </a:prstGeom>
        </p:spPr>
      </p:pic>
      <p:pic>
        <p:nvPicPr>
          <p:cNvPr id="10" name="Picture 9" descr="Page36_FloridaHighway"/>
          <p:cNvPicPr>
            <a:picLocks noChangeAspect="1"/>
          </p:cNvPicPr>
          <p:nvPr/>
        </p:nvPicPr>
        <p:blipFill>
          <a:blip r:embed="rId5"/>
          <a:stretch>
            <a:fillRect/>
          </a:stretch>
        </p:blipFill>
        <p:spPr>
          <a:xfrm>
            <a:off x="6738620" y="4380230"/>
            <a:ext cx="2667635" cy="2414905"/>
          </a:xfrm>
          <a:prstGeom prst="rect">
            <a:avLst/>
          </a:prstGeom>
        </p:spPr>
      </p:pic>
      <p:pic>
        <p:nvPicPr>
          <p:cNvPr id="11" name="Picture 10" descr="Page36_FloridaRailway"/>
          <p:cNvPicPr>
            <a:picLocks noChangeAspect="1"/>
          </p:cNvPicPr>
          <p:nvPr/>
        </p:nvPicPr>
        <p:blipFill>
          <a:blip r:embed="rId6"/>
          <a:stretch>
            <a:fillRect/>
          </a:stretch>
        </p:blipFill>
        <p:spPr>
          <a:xfrm>
            <a:off x="9511665" y="4471035"/>
            <a:ext cx="2602230" cy="23247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732520" y="3756025"/>
            <a:ext cx="3116580" cy="1303020"/>
          </a:xfrm>
          <a:prstGeom prst="rect">
            <a:avLst/>
          </a:prstGeom>
        </p:spPr>
        <p:txBody>
          <a:bodyPr lIns="91440" tIns="45720" rIns="91440" bIns="45720" anchor="t">
            <a:normAutofit fontScale="25000"/>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US" dirty="0">
                <a:solidFill>
                  <a:srgbClr val="0B49CB"/>
                </a:solidFill>
                <a:latin typeface="Abadi"/>
              </a:rPr>
              <a:t>Pie Chart showing the % of successful Launches by site</a:t>
            </a:r>
            <a:endParaRPr lang="en-US" dirty="0">
              <a:solidFill>
                <a:srgbClr val="0B49CB"/>
              </a:solidFill>
              <a:latin typeface="Abadi"/>
            </a:endParaRPr>
          </a:p>
        </p:txBody>
      </p:sp>
      <p:pic>
        <p:nvPicPr>
          <p:cNvPr id="2" name="Picture 1" descr="Page39_PieChart1"/>
          <p:cNvPicPr>
            <a:picLocks noChangeAspect="1"/>
          </p:cNvPicPr>
          <p:nvPr/>
        </p:nvPicPr>
        <p:blipFill>
          <a:blip r:embed="rId2"/>
          <a:stretch>
            <a:fillRect/>
          </a:stretch>
        </p:blipFill>
        <p:spPr>
          <a:xfrm>
            <a:off x="224790" y="1600835"/>
            <a:ext cx="11741785" cy="4009390"/>
          </a:xfrm>
          <a:prstGeom prst="rect">
            <a:avLst/>
          </a:prstGeom>
        </p:spPr>
      </p:pic>
      <p:sp>
        <p:nvSpPr>
          <p:cNvPr id="7" name="Text Box 6"/>
          <p:cNvSpPr txBox="1"/>
          <p:nvPr/>
        </p:nvSpPr>
        <p:spPr>
          <a:xfrm>
            <a:off x="3228340" y="5987415"/>
            <a:ext cx="5272405" cy="521970"/>
          </a:xfrm>
          <a:prstGeom prst="rect">
            <a:avLst/>
          </a:prstGeom>
          <a:noFill/>
        </p:spPr>
        <p:txBody>
          <a:bodyPr wrap="square" rtlCol="0">
            <a:spAutoFit/>
          </a:bodyPr>
          <a:p>
            <a:r>
              <a:rPr lang="en-GB" altLang="en-US" sz="1400"/>
              <a:t>We can see that Launch site KSC LC-39A had the highest number of Successful Launches</a:t>
            </a:r>
            <a:endParaRPr lang="en-GB" altLang="en-US" sz="1400"/>
          </a:p>
        </p:txBody>
      </p:sp>
      <p:sp>
        <p:nvSpPr>
          <p:cNvPr id="9" name="Text Box 8"/>
          <p:cNvSpPr txBox="1"/>
          <p:nvPr/>
        </p:nvSpPr>
        <p:spPr>
          <a:xfrm>
            <a:off x="8130540" y="4272915"/>
            <a:ext cx="3327400" cy="953135"/>
          </a:xfrm>
          <a:prstGeom prst="rect">
            <a:avLst/>
          </a:prstGeom>
          <a:noFill/>
        </p:spPr>
        <p:txBody>
          <a:bodyPr wrap="square" rtlCol="0">
            <a:spAutoFit/>
          </a:bodyPr>
          <a:p>
            <a:r>
              <a:rPr lang="en-GB" altLang="en-US" sz="1400"/>
              <a:t>Hover over chart to get the counts of launches for each site, launch site KSC LC-39A had 10 successful launches</a:t>
            </a:r>
            <a:endParaRPr lang="en-GB"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r>
              <a:rPr lang="en-GB" altLang="en-US" dirty="0"/>
              <a:t>4</a:t>
            </a:r>
            <a:endParaRPr lang="en-GB" alt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96315" y="2512060"/>
            <a:ext cx="9302115" cy="3194685"/>
          </a:xfrm>
          <a:prstGeom prst="rect">
            <a:avLst/>
          </a:prstGeom>
        </p:spPr>
        <p:txBody>
          <a:bodyPr vert="horz" lIns="91440" tIns="45720" rIns="91440" bIns="45720" rtlCol="0">
            <a:normAutofit fontScale="35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635" dirty="0">
                <a:solidFill>
                  <a:schemeClr val="accent3">
                    <a:lumMod val="25000"/>
                  </a:schemeClr>
                </a:solidFill>
                <a:latin typeface="Abadi" panose="020B0604020104020204" pitchFamily="34" charset="0"/>
              </a:rPr>
              <a:t>Project background and context</a:t>
            </a:r>
            <a:endParaRPr lang="en-US" sz="3635" dirty="0">
              <a:solidFill>
                <a:schemeClr val="accent3">
                  <a:lumMod val="25000"/>
                </a:schemeClr>
              </a:solidFill>
              <a:latin typeface="Abadi" panose="020B0604020104020204" pitchFamily="34" charset="0"/>
            </a:endParaRPr>
          </a:p>
          <a:p>
            <a:pPr marL="0" indent="0">
              <a:lnSpc>
                <a:spcPct val="100000"/>
              </a:lnSpc>
              <a:spcBef>
                <a:spcPts val="1400"/>
              </a:spcBef>
              <a:buNone/>
            </a:pPr>
            <a:r>
              <a:rPr lang="en-GB" altLang="en-US" sz="2200" dirty="0">
                <a:solidFill>
                  <a:schemeClr val="accent3">
                    <a:lumMod val="25000"/>
                  </a:schemeClr>
                </a:solidFill>
                <a:latin typeface="Abadi" panose="020B0604020104020204" pitchFamily="34" charset="0"/>
              </a:rPr>
              <a:t>	</a:t>
            </a:r>
            <a:r>
              <a:rPr lang="en-GB" altLang="en-US" sz="4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through producing was probability models with Python/Machine Learning, we can determine the cost of a launch. This information can be used if an alternate company wants to bid against SpaceX for a rocket launch.  </a:t>
            </a:r>
            <a:endParaRPr lang="en-GB" altLang="en-US" sz="4000" dirty="0">
              <a:solidFill>
                <a:schemeClr val="accent3">
                  <a:lumMod val="25000"/>
                </a:schemeClr>
              </a:solidFill>
              <a:latin typeface="Abadi" panose="020B0604020104020204" pitchFamily="34" charset="0"/>
            </a:endParaRPr>
          </a:p>
          <a:p>
            <a:pPr>
              <a:lnSpc>
                <a:spcPct val="100000"/>
              </a:lnSpc>
              <a:spcBef>
                <a:spcPts val="1400"/>
              </a:spcBef>
            </a:pPr>
            <a:r>
              <a:rPr lang="en-US" sz="3635" dirty="0">
                <a:solidFill>
                  <a:schemeClr val="accent3">
                    <a:lumMod val="25000"/>
                  </a:schemeClr>
                </a:solidFill>
                <a:latin typeface="Abadi" panose="020B0604020104020204" pitchFamily="34" charset="0"/>
              </a:rPr>
              <a:t>Problems you want to find answers</a:t>
            </a:r>
            <a:endParaRPr lang="en-US" sz="3635" dirty="0">
              <a:solidFill>
                <a:schemeClr val="accent3">
                  <a:lumMod val="25000"/>
                </a:schemeClr>
              </a:solidFill>
              <a:latin typeface="Abadi" panose="020B0604020104020204" pitchFamily="34" charset="0"/>
            </a:endParaRPr>
          </a:p>
          <a:p>
            <a:pPr marL="0" indent="0">
              <a:lnSpc>
                <a:spcPct val="100000"/>
              </a:lnSpc>
              <a:spcBef>
                <a:spcPts val="1400"/>
              </a:spcBef>
              <a:buNone/>
            </a:pPr>
            <a:r>
              <a:rPr lang="en-GB" altLang="en-US" sz="3110" dirty="0">
                <a:solidFill>
                  <a:schemeClr val="accent3">
                    <a:lumMod val="25000"/>
                  </a:schemeClr>
                </a:solidFill>
                <a:latin typeface="Abadi" panose="020B0604020104020204" pitchFamily="34" charset="0"/>
              </a:rPr>
              <a:t>           </a:t>
            </a:r>
            <a:r>
              <a:rPr lang="en-GB" altLang="en-US" sz="4000" dirty="0">
                <a:solidFill>
                  <a:schemeClr val="accent3">
                    <a:lumMod val="25000"/>
                  </a:schemeClr>
                </a:solidFill>
                <a:latin typeface="Abadi" panose="020B0604020104020204" pitchFamily="34" charset="0"/>
              </a:rPr>
              <a:t> Does the launch site effect the probability of the rocket successfuly launching or not.</a:t>
            </a:r>
            <a:endParaRPr lang="en-US" sz="4000" dirty="0">
              <a:solidFill>
                <a:schemeClr val="accent3">
                  <a:lumMod val="25000"/>
                </a:schemeClr>
              </a:solidFill>
              <a:latin typeface="Abadi" panose="020B0604020104020204" pitchFamily="34" charset="0"/>
            </a:endParaRPr>
          </a:p>
          <a:p>
            <a:pPr marL="457200" lvl="1" indent="0">
              <a:spcBef>
                <a:spcPts val="1400"/>
              </a:spcBef>
              <a:buFontTx/>
              <a:buNone/>
            </a:pPr>
            <a:r>
              <a:rPr lang="en-US" sz="4000" dirty="0">
                <a:solidFill>
                  <a:schemeClr val="accent3">
                    <a:lumMod val="25000"/>
                  </a:schemeClr>
                </a:solidFill>
                <a:latin typeface="Abadi" panose="020B0604020104020204" pitchFamily="34" charset="0"/>
                <a:sym typeface="+mn-ea"/>
              </a:rPr>
              <a:t>The interaction amongst various features that determine the success rate of a successful landing.</a:t>
            </a:r>
            <a:endParaRPr lang="en-US" sz="4000" dirty="0">
              <a:solidFill>
                <a:schemeClr val="accent3">
                  <a:lumMod val="25000"/>
                </a:schemeClr>
              </a:solidFill>
              <a:latin typeface="Abadi" panose="020B0604020104020204" pitchFamily="34" charset="0"/>
            </a:endParaRPr>
          </a:p>
          <a:p>
            <a:pPr marL="457200" lvl="1" indent="0">
              <a:spcBef>
                <a:spcPts val="1400"/>
              </a:spcBef>
              <a:buFontTx/>
              <a:buNone/>
            </a:pPr>
            <a:r>
              <a:rPr lang="en-US" sz="4000" dirty="0">
                <a:solidFill>
                  <a:schemeClr val="accent3">
                    <a:lumMod val="25000"/>
                  </a:schemeClr>
                </a:solidFill>
                <a:latin typeface="Abadi" panose="020B0604020104020204" pitchFamily="34" charset="0"/>
                <a:sym typeface="+mn-ea"/>
              </a:rPr>
              <a:t>What operating conditions needs to be in place to ensure a successful landing program.</a:t>
            </a:r>
            <a:endParaRPr lang="en-US" sz="4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GB" altLang="en-US" sz="40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US" dirty="0">
                <a:solidFill>
                  <a:srgbClr val="0B49CB"/>
                </a:solidFill>
                <a:latin typeface="Abadi"/>
              </a:rPr>
              <a:t>Pie chart showing the % in Successful -v- Un-successful Launches</a:t>
            </a:r>
            <a:endParaRPr lang="en-US" dirty="0">
              <a:solidFill>
                <a:srgbClr val="0B49CB"/>
              </a:solidFill>
              <a:latin typeface="Abadi"/>
            </a:endParaRPr>
          </a:p>
        </p:txBody>
      </p:sp>
      <p:pic>
        <p:nvPicPr>
          <p:cNvPr id="2" name="Picture 1" descr="Page40_PieChart2"/>
          <p:cNvPicPr>
            <a:picLocks noChangeAspect="1"/>
          </p:cNvPicPr>
          <p:nvPr/>
        </p:nvPicPr>
        <p:blipFill>
          <a:blip r:embed="rId2"/>
          <a:stretch>
            <a:fillRect/>
          </a:stretch>
        </p:blipFill>
        <p:spPr>
          <a:xfrm>
            <a:off x="278130" y="1400810"/>
            <a:ext cx="10643870" cy="5026660"/>
          </a:xfrm>
          <a:prstGeom prst="rect">
            <a:avLst/>
          </a:prstGeom>
        </p:spPr>
      </p:pic>
      <p:sp>
        <p:nvSpPr>
          <p:cNvPr id="4" name="Text Box 3"/>
          <p:cNvSpPr txBox="1"/>
          <p:nvPr/>
        </p:nvSpPr>
        <p:spPr>
          <a:xfrm>
            <a:off x="666115" y="4503420"/>
            <a:ext cx="3359150" cy="1198880"/>
          </a:xfrm>
          <a:prstGeom prst="rect">
            <a:avLst/>
          </a:prstGeom>
          <a:noFill/>
        </p:spPr>
        <p:txBody>
          <a:bodyPr wrap="square" rtlCol="0">
            <a:spAutoFit/>
          </a:bodyPr>
          <a:p>
            <a:r>
              <a:rPr lang="en-GB" altLang="en-US"/>
              <a:t>There where slightly more failures then successful launches of the SpaceX rockets.</a:t>
            </a:r>
            <a:endParaRPr lang="en-GB"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939405" y="3178810"/>
            <a:ext cx="4163060" cy="2372360"/>
          </a:xfrm>
          <a:prstGeom prst="rect">
            <a:avLst/>
          </a:prstGeom>
        </p:spPr>
        <p:txBody>
          <a:bodyPr lIns="91440" tIns="45720" rIns="91440" bIns="45720" anchor="t">
            <a:normAutofit fontScale="90000"/>
          </a:bodyPr>
          <a:lstStyle/>
          <a:p>
            <a:pPr marL="0" indent="0">
              <a:lnSpc>
                <a:spcPct val="100000"/>
              </a:lnSpc>
              <a:spcBef>
                <a:spcPts val="1400"/>
              </a:spcBef>
              <a:buNone/>
            </a:pPr>
            <a:r>
              <a:rPr lang="en-GB" altLang="en-US" sz="1715">
                <a:solidFill>
                  <a:schemeClr val="accent3">
                    <a:lumMod val="25000"/>
                  </a:schemeClr>
                </a:solidFill>
                <a:latin typeface="Abadi" panose="020B0604020104020204" pitchFamily="34" charset="0"/>
              </a:rPr>
              <a:t>When looking at both the scatterplots the top one shows that we had more successful launches when the payload in the particular rocket is from 4,000kg’s in weight and under</a:t>
            </a:r>
            <a:endParaRPr lang="en-US" sz="1715" dirty="0">
              <a:solidFill>
                <a:schemeClr val="accent3">
                  <a:lumMod val="25000"/>
                </a:schemeClr>
              </a:solidFill>
              <a:latin typeface="Abadi"/>
            </a:endParaRPr>
          </a:p>
          <a:p>
            <a:pPr marL="0" indent="0">
              <a:lnSpc>
                <a:spcPct val="100000"/>
              </a:lnSpc>
              <a:spcBef>
                <a:spcPts val="1400"/>
              </a:spcBef>
              <a:buNone/>
            </a:pPr>
            <a:r>
              <a:rPr lang="en-GB" altLang="en-US" sz="1715">
                <a:solidFill>
                  <a:schemeClr val="accent3">
                    <a:lumMod val="25000"/>
                  </a:schemeClr>
                </a:solidFill>
                <a:latin typeface="Abadi" panose="020B0604020104020204" pitchFamily="34" charset="0"/>
              </a:rPr>
              <a:t>The 2nd scatter plot at the bottom shows that we had many more unsuccessful launches when the payload was 4,000kg and above.</a:t>
            </a:r>
            <a:endParaRPr lang="en-US" sz="1715">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ltLang="en-US" dirty="0">
                <a:solidFill>
                  <a:srgbClr val="0B49CB"/>
                </a:solidFill>
                <a:latin typeface="Abadi"/>
              </a:rPr>
              <a:t>Scatter Plots showing frequency of successful -v- Un-Successful launches based on Payload</a:t>
            </a:r>
            <a:endParaRPr lang="en-US" dirty="0">
              <a:solidFill>
                <a:srgbClr val="0B49CB"/>
              </a:solidFill>
              <a:latin typeface="Abadi"/>
            </a:endParaRPr>
          </a:p>
        </p:txBody>
      </p:sp>
      <p:pic>
        <p:nvPicPr>
          <p:cNvPr id="2" name="Picture 1" descr="Page41_ScatterPlot1"/>
          <p:cNvPicPr>
            <a:picLocks noChangeAspect="1"/>
          </p:cNvPicPr>
          <p:nvPr/>
        </p:nvPicPr>
        <p:blipFill>
          <a:blip r:embed="rId2"/>
          <a:stretch>
            <a:fillRect/>
          </a:stretch>
        </p:blipFill>
        <p:spPr>
          <a:xfrm>
            <a:off x="280035" y="1382395"/>
            <a:ext cx="7092315" cy="2191385"/>
          </a:xfrm>
          <a:prstGeom prst="rect">
            <a:avLst/>
          </a:prstGeom>
        </p:spPr>
      </p:pic>
      <p:pic>
        <p:nvPicPr>
          <p:cNvPr id="4" name="Picture 3" descr="Page41_ScatterPlot2"/>
          <p:cNvPicPr>
            <a:picLocks noChangeAspect="1"/>
          </p:cNvPicPr>
          <p:nvPr/>
        </p:nvPicPr>
        <p:blipFill>
          <a:blip r:embed="rId3"/>
          <a:stretch>
            <a:fillRect/>
          </a:stretch>
        </p:blipFill>
        <p:spPr>
          <a:xfrm>
            <a:off x="275590" y="3825240"/>
            <a:ext cx="7096760" cy="26022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1460500"/>
            <a:ext cx="5325745" cy="815340"/>
          </a:xfrm>
          <a:prstGeom prst="rect">
            <a:avLst/>
          </a:prstGeom>
        </p:spPr>
        <p:txBody>
          <a:bodyPr vert="horz" lIns="91440" tIns="45720" rIns="91440" bIns="45720" rtlCol="0" anchor="t">
            <a:normAutofit/>
          </a:bodyPr>
          <a:lstStyle/>
          <a:p>
            <a:pPr marL="0" indent="0">
              <a:lnSpc>
                <a:spcPct val="100000"/>
              </a:lnSpc>
              <a:spcBef>
                <a:spcPts val="1400"/>
              </a:spcBef>
              <a:buNone/>
            </a:pPr>
            <a:r>
              <a:rPr lang="en-GB" altLang="en-US" sz="1600" dirty="0">
                <a:solidFill>
                  <a:schemeClr val="accent3">
                    <a:lumMod val="25000"/>
                  </a:schemeClr>
                </a:solidFill>
                <a:latin typeface="Abadi" panose="020B0604020104020204" pitchFamily="34" charset="0"/>
              </a:rPr>
              <a:t>The best learning model turned out to be the DecisionTree model as shown below.</a:t>
            </a:r>
            <a:endParaRPr lang="en-GB" altLang="en-US" sz="16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Page42_BestLearningModel"/>
          <p:cNvPicPr>
            <a:picLocks noChangeAspect="1"/>
          </p:cNvPicPr>
          <p:nvPr/>
        </p:nvPicPr>
        <p:blipFill>
          <a:blip r:embed="rId2"/>
          <a:stretch>
            <a:fillRect/>
          </a:stretch>
        </p:blipFill>
        <p:spPr>
          <a:xfrm>
            <a:off x="205740" y="2355215"/>
            <a:ext cx="9598025" cy="30968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251700" y="1510665"/>
            <a:ext cx="3978910" cy="3811905"/>
          </a:xfrm>
          <a:prstGeom prst="rect">
            <a:avLst/>
          </a:prstGeom>
        </p:spPr>
        <p:txBody>
          <a:bodyPr>
            <a:normAutofit/>
          </a:bodyPr>
          <a:lstStyle/>
          <a:p>
            <a:pPr marL="0" indent="0">
              <a:lnSpc>
                <a:spcPct val="100000"/>
              </a:lnSpc>
              <a:spcBef>
                <a:spcPts val="1400"/>
              </a:spcBef>
              <a:buNone/>
            </a:pPr>
            <a:r>
              <a:rPr lang="en-GB" altLang="en-US" sz="1800" dirty="0">
                <a:solidFill>
                  <a:schemeClr val="accent3">
                    <a:lumMod val="25000"/>
                  </a:schemeClr>
                </a:solidFill>
                <a:latin typeface="Abadi" panose="020B0604020104020204" pitchFamily="34" charset="0"/>
              </a:rPr>
              <a:t>We can see from the Confusion Matrix using the Descision Tree model that it can recognise the SpaceX rockets that landed correctly but the problem is with the those rockets that did not land but are recognised as landed of which there are 3 incorrectly identified as landed when they did not.</a:t>
            </a:r>
            <a:endParaRPr lang="en-GB" altLang="en-US" sz="18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Page43_ConfusionMatrix"/>
          <p:cNvPicPr>
            <a:picLocks noChangeAspect="1"/>
          </p:cNvPicPr>
          <p:nvPr/>
        </p:nvPicPr>
        <p:blipFill>
          <a:blip r:embed="rId2"/>
          <a:stretch>
            <a:fillRect/>
          </a:stretch>
        </p:blipFill>
        <p:spPr>
          <a:xfrm>
            <a:off x="118110" y="1340485"/>
            <a:ext cx="6109335" cy="41529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GB" altLang="en-US" sz="1800">
                <a:solidFill>
                  <a:schemeClr val="accent3">
                    <a:lumMod val="25000"/>
                  </a:schemeClr>
                </a:solidFill>
                <a:latin typeface="Abadi" panose="020B0604020104020204" pitchFamily="34" charset="0"/>
              </a:rPr>
              <a:t>The 3 Launch Sites with the most successful launches where:- CCSFS KSC VAFB</a:t>
            </a:r>
            <a:endParaRPr lang="en-GB" altLang="en-US" sz="1800">
              <a:solidFill>
                <a:schemeClr val="accent3">
                  <a:lumMod val="25000"/>
                </a:schemeClr>
              </a:solidFill>
              <a:latin typeface="Abadi" panose="020B0604020104020204" pitchFamily="34" charset="0"/>
            </a:endParaRPr>
          </a:p>
          <a:p>
            <a:pPr>
              <a:lnSpc>
                <a:spcPct val="100000"/>
              </a:lnSpc>
              <a:spcBef>
                <a:spcPts val="1400"/>
              </a:spcBef>
            </a:pPr>
            <a:r>
              <a:rPr lang="en-GB" altLang="en-US" sz="1800">
                <a:solidFill>
                  <a:schemeClr val="accent3">
                    <a:lumMod val="25000"/>
                  </a:schemeClr>
                </a:solidFill>
                <a:latin typeface="Abadi" panose="020B0604020104020204" pitchFamily="34" charset="0"/>
              </a:rPr>
              <a:t>2013 was the year when SpaceX started to successfully launch it’s Falcon 9 rockets</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GB" altLang="en-US" sz="1800">
                <a:solidFill>
                  <a:schemeClr val="accent3">
                    <a:lumMod val="25000"/>
                  </a:schemeClr>
                </a:solidFill>
                <a:latin typeface="Abadi" panose="020B0604020104020204" pitchFamily="34" charset="0"/>
              </a:rPr>
              <a:t>When the payload was 4,000kg’s in weight we noticed there where more successful launches then when the payload was 4,000kg’s and above.</a:t>
            </a:r>
            <a:endParaRPr lang="en-GB" altLang="en-US" sz="1800">
              <a:solidFill>
                <a:schemeClr val="accent3">
                  <a:lumMod val="25000"/>
                </a:schemeClr>
              </a:solidFill>
              <a:latin typeface="Abadi" panose="020B0604020104020204" pitchFamily="34" charset="0"/>
            </a:endParaRPr>
          </a:p>
          <a:p>
            <a:pPr>
              <a:lnSpc>
                <a:spcPct val="100000"/>
              </a:lnSpc>
              <a:spcBef>
                <a:spcPts val="1400"/>
              </a:spcBef>
            </a:pPr>
            <a:r>
              <a:rPr lang="en-GB" altLang="en-US" sz="1800">
                <a:solidFill>
                  <a:schemeClr val="accent3">
                    <a:lumMod val="25000"/>
                  </a:schemeClr>
                </a:solidFill>
                <a:latin typeface="Abadi" panose="020B0604020104020204" pitchFamily="34" charset="0"/>
              </a:rPr>
              <a:t>In Machine Learning the model that gave the best acurate prodictions in successful launches was the Deicision Tree model.</a:t>
            </a:r>
            <a:endParaRPr lang="en-GB" altLang="en-US" sz="18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
            </a:r>
            <a:r>
              <a:rPr lang="en-GB" altLang="en-US" sz="7600" dirty="0">
                <a:solidFill>
                  <a:schemeClr val="bg2">
                    <a:lumMod val="50000"/>
                  </a:schemeClr>
                </a:solidFill>
                <a:latin typeface="Abadi"/>
              </a:rPr>
              <a:t>ata was collected via a API key then converted into a json file to normalize the data prior to conversion to a dataframe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GB" altLang="en-US" sz="7600" dirty="0">
                <a:solidFill>
                  <a:schemeClr val="bg2">
                    <a:lumMod val="50000"/>
                  </a:schemeClr>
                </a:solidFill>
                <a:latin typeface="Abadi"/>
              </a:rPr>
              <a:t>Using One Hot encoding applied to categorical columns in the data.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buNone/>
            </a:pPr>
            <a:r>
              <a:rPr lang="en-GB" altLang="en-US" sz="1400"/>
              <a:t>The data was collected using the various methods :-</a:t>
            </a:r>
            <a:endParaRPr lang="en-GB" altLang="en-US" sz="1400"/>
          </a:p>
          <a:p>
            <a:pPr marL="0" indent="0">
              <a:buNone/>
            </a:pPr>
            <a:endParaRPr lang="en-GB" altLang="en-US" sz="1400"/>
          </a:p>
          <a:p>
            <a:pPr marL="0" indent="0">
              <a:buNone/>
            </a:pPr>
            <a:r>
              <a:rPr lang="en-GB" altLang="en-US" sz="1400"/>
              <a:t>Using the API from SpaceX to obtain the data.</a:t>
            </a:r>
            <a:endParaRPr lang="en-GB" altLang="en-US" sz="1400"/>
          </a:p>
          <a:p>
            <a:pPr marL="0" indent="0">
              <a:buNone/>
            </a:pPr>
            <a:endParaRPr lang="en-GB" altLang="en-US" sz="1400"/>
          </a:p>
          <a:p>
            <a:pPr marL="0" indent="0">
              <a:buNone/>
            </a:pPr>
            <a:r>
              <a:rPr lang="en-GB" altLang="en-US" sz="1400"/>
              <a:t>Loaded into a JSON File, which was then converted into a Pandas dataframe.</a:t>
            </a:r>
            <a:endParaRPr lang="en-GB" altLang="en-US" sz="1400"/>
          </a:p>
          <a:p>
            <a:pPr marL="0" indent="0">
              <a:buNone/>
            </a:pPr>
            <a:endParaRPr lang="en-GB" altLang="en-US" sz="1400"/>
          </a:p>
          <a:p>
            <a:pPr marL="0" indent="0">
              <a:buNone/>
            </a:pPr>
            <a:r>
              <a:rPr lang="en-GB" altLang="en-US" sz="1400"/>
              <a:t>Data was then cleaned for missing data using averages to fill the missing gaps.</a:t>
            </a:r>
            <a:endParaRPr lang="en-GB" altLang="en-US" sz="1400"/>
          </a:p>
          <a:p>
            <a:pPr marL="0" indent="0">
              <a:buNone/>
            </a:pPr>
            <a:endParaRPr lang="en-GB" altLang="en-US" sz="1400"/>
          </a:p>
          <a:p>
            <a:pPr marL="0" indent="0">
              <a:buNone/>
            </a:pPr>
            <a:r>
              <a:rPr lang="en-GB" altLang="en-US" sz="1400"/>
              <a:t>We then run the data through some Machine Learning models and then compare which one gives the most acurate prodictions.</a:t>
            </a:r>
            <a:endParaRPr lang="en-GB" altLang="en-US" sz="1400"/>
          </a:p>
          <a:p>
            <a:pPr marL="0" indent="0">
              <a:buNone/>
            </a:pPr>
            <a:endParaRPr lang="en-GB" altLang="en-US" sz="140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09945" y="1792605"/>
            <a:ext cx="5461000" cy="264922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GB" altLang="en-US" sz="2200">
                <a:solidFill>
                  <a:schemeClr val="accent3">
                    <a:lumMod val="25000"/>
                  </a:schemeClr>
                </a:solidFill>
                <a:latin typeface="Abadi" panose="020B0604020104020204" pitchFamily="34" charset="0"/>
              </a:rPr>
              <a:t>We firstly load the SpaceX Data from a API (http) address then load the response content into a json file to normalize the data before converted into a dataframe.</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Picture 1" descr="DataLoad"/>
          <p:cNvPicPr>
            <a:picLocks noChangeAspect="1"/>
          </p:cNvPicPr>
          <p:nvPr/>
        </p:nvPicPr>
        <p:blipFill>
          <a:blip r:embed="rId2"/>
          <a:stretch>
            <a:fillRect/>
          </a:stretch>
        </p:blipFill>
        <p:spPr>
          <a:xfrm>
            <a:off x="5924550" y="1795145"/>
            <a:ext cx="5361305" cy="24358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GB" altLang="en-US" sz="2200">
                <a:solidFill>
                  <a:schemeClr val="accent3">
                    <a:lumMod val="25000"/>
                  </a:schemeClr>
                </a:solidFill>
                <a:latin typeface="Abadi"/>
              </a:rPr>
              <a:t>You will notice that a lot of the data are ID’s. For example the rocket column has no information about the rocket just an indentification number,so we will use the API again to get the information.</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Page9"/>
          <p:cNvPicPr>
            <a:picLocks noChangeAspect="1"/>
          </p:cNvPicPr>
          <p:nvPr/>
        </p:nvPicPr>
        <p:blipFill>
          <a:blip r:embed="rId2"/>
          <a:stretch>
            <a:fillRect/>
          </a:stretch>
        </p:blipFill>
        <p:spPr>
          <a:xfrm>
            <a:off x="4751070" y="1515745"/>
            <a:ext cx="7306310" cy="343154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11962</Words>
  <Application>WPS Presentation</Application>
  <PresentationFormat>Widescreen</PresentationFormat>
  <Paragraphs>391</Paragraphs>
  <Slides>47</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47</vt:i4>
      </vt:variant>
    </vt:vector>
  </HeadingPairs>
  <TitlesOfParts>
    <vt:vector size="69" baseType="lpstr">
      <vt:lpstr>Arial</vt:lpstr>
      <vt:lpstr>SimSun</vt:lpstr>
      <vt:lpstr>Wingdings</vt:lpstr>
      <vt:lpstr>Abadi</vt:lpstr>
      <vt:lpstr>Liberation Sans</vt:lpstr>
      <vt:lpstr>DejaVu Sans</vt:lpstr>
      <vt:lpstr>IBM Plex Mono SemiBold</vt:lpstr>
      <vt:lpstr>Hack</vt:lpstr>
      <vt:lpstr>Abadi</vt:lpstr>
      <vt:lpstr>Poppins ExtraLight</vt:lpstr>
      <vt:lpstr>SF Pro</vt:lpstr>
      <vt:lpstr>Arial</vt:lpstr>
      <vt:lpstr>IBM Plex Mono Text</vt:lpstr>
      <vt:lpstr>Microsoft YaHei</vt:lpstr>
      <vt:lpstr>ISAS Fangsong ti Wide</vt:lpstr>
      <vt:lpstr>Arial Unicode MS</vt:lpstr>
      <vt:lpstr>Calibri</vt:lpstr>
      <vt:lpstr>Roboto</vt:lpstr>
      <vt:lpstr>Calibri</vt:lpstr>
      <vt:lpstr>Calibri Light</vt:lpstr>
      <vt:lpstr>Adobe Symbol</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hirstar</cp:lastModifiedBy>
  <cp:revision>263</cp:revision>
  <dcterms:created xsi:type="dcterms:W3CDTF">2024-06-29T07:19:18Z</dcterms:created>
  <dcterms:modified xsi:type="dcterms:W3CDTF">2024-06-29T07:19:18Z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
  </property>
  <property fmtid="{D5CDD505-2E9C-101B-9397-08002B2CF9AE}" pid="4" name="KSOProductBuildVer">
    <vt:lpwstr>1033-11.1.0.11719</vt:lpwstr>
  </property>
</Properties>
</file>